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61" r:id="rId3"/>
    <p:sldId id="260" r:id="rId4"/>
    <p:sldId id="262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267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63" r:id="rId27"/>
    <p:sldId id="317" r:id="rId28"/>
    <p:sldId id="318" r:id="rId29"/>
    <p:sldId id="319" r:id="rId30"/>
    <p:sldId id="320" r:id="rId31"/>
    <p:sldId id="321" r:id="rId32"/>
    <p:sldId id="322" r:id="rId33"/>
    <p:sldId id="295" r:id="rId34"/>
  </p:sldIdLst>
  <p:sldSz cx="9144000" cy="5143500" type="screen16x9"/>
  <p:notesSz cx="6858000" cy="9144000"/>
  <p:embeddedFontLs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Arial Bold" panose="020B0704020202020204" pitchFamily="34" charset="0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  <p:embeddedFont>
      <p:font typeface="Helvetica" panose="020B0604020202020204" pitchFamily="34" charset="0"/>
      <p:regular r:id="rId49"/>
      <p:bold r:id="rId50"/>
      <p:italic r:id="rId51"/>
      <p:boldItalic r:id="rId52"/>
    </p:embeddedFont>
    <p:embeddedFont>
      <p:font typeface="Gill Sans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9"/>
    <p:restoredTop sz="94637"/>
  </p:normalViewPr>
  <p:slideViewPr>
    <p:cSldViewPr snapToGrid="0" snapToObjects="1">
      <p:cViewPr>
        <p:scale>
          <a:sx n="95" d="100"/>
          <a:sy n="95" d="100"/>
        </p:scale>
        <p:origin x="123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native applications, and bringing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architectures into production in the enterprise.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72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23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30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Shape 16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5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33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63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6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20" y="79938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892" y="471844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3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360" y="4753723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54" y="4753723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6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486" y="476085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832" y="4777718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April 2018</a:t>
            </a:r>
            <a:endParaRPr dirty="0"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Cloud Native Architectures &amp; Security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Agile Delivery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817282" y="995073"/>
            <a:ext cx="7555775" cy="3497583"/>
            <a:chOff x="817282" y="995073"/>
            <a:chExt cx="7555775" cy="3497583"/>
          </a:xfrm>
        </p:grpSpPr>
        <p:sp>
          <p:nvSpPr>
            <p:cNvPr id="44" name="Donut 43"/>
            <p:cNvSpPr/>
            <p:nvPr/>
          </p:nvSpPr>
          <p:spPr>
            <a:xfrm>
              <a:off x="3527366" y="1729418"/>
              <a:ext cx="2059179" cy="1991307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 rot="5400000">
              <a:off x="5098060" y="2423341"/>
              <a:ext cx="536607" cy="735471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Chevron 45"/>
            <p:cNvSpPr/>
            <p:nvPr/>
          </p:nvSpPr>
          <p:spPr>
            <a:xfrm rot="16200000">
              <a:off x="3499152" y="2353704"/>
              <a:ext cx="536607" cy="735473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938322" y="1472128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198" y="1861376"/>
              <a:ext cx="1219200" cy="914400"/>
            </a:xfrm>
            <a:prstGeom prst="rect">
              <a:avLst/>
            </a:prstGeom>
          </p:spPr>
        </p:pic>
        <p:sp>
          <p:nvSpPr>
            <p:cNvPr id="49" name="Oval 48"/>
            <p:cNvSpPr/>
            <p:nvPr/>
          </p:nvSpPr>
          <p:spPr>
            <a:xfrm>
              <a:off x="6636653" y="2486210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17282" y="3161942"/>
              <a:ext cx="19030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Customer Feedback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01844" y="4184879"/>
              <a:ext cx="17712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Customer Delivery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3101" y="2806326"/>
              <a:ext cx="1041400" cy="91440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432340" y="995593"/>
              <a:ext cx="18011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Behavior Analytics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2788784" y="2103074"/>
              <a:ext cx="469236" cy="31140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5934063" y="3116921"/>
              <a:ext cx="469236" cy="31140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7488784" y="1008440"/>
              <a:ext cx="0" cy="1477770"/>
            </a:xfrm>
            <a:prstGeom prst="line">
              <a:avLst/>
            </a:prstGeom>
            <a:ln>
              <a:solidFill>
                <a:srgbClr val="28746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778377" y="995073"/>
              <a:ext cx="5710407" cy="0"/>
            </a:xfrm>
            <a:prstGeom prst="line">
              <a:avLst/>
            </a:prstGeom>
            <a:ln>
              <a:solidFill>
                <a:srgbClr val="28746E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47" idx="0"/>
            </p:cNvCxnSpPr>
            <p:nvPr/>
          </p:nvCxnSpPr>
          <p:spPr>
            <a:xfrm>
              <a:off x="1776242" y="995073"/>
              <a:ext cx="2134" cy="477055"/>
            </a:xfrm>
            <a:prstGeom prst="line">
              <a:avLst/>
            </a:prstGeom>
            <a:ln>
              <a:solidFill>
                <a:srgbClr val="28746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4182609" y="1949185"/>
              <a:ext cx="7832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</a:rPr>
                <a:t>Design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30803" y="2564658"/>
              <a:ext cx="13131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Development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70426" y="3169435"/>
              <a:ext cx="5565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</a:rPr>
                <a:t>Test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16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WaterScrumFall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45241" y="912465"/>
            <a:ext cx="8863123" cy="3701569"/>
            <a:chOff x="245241" y="912465"/>
            <a:chExt cx="8863123" cy="3701569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429045" y="1006586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24" name="Donut 23"/>
            <p:cNvSpPr/>
            <p:nvPr/>
          </p:nvSpPr>
          <p:spPr>
            <a:xfrm>
              <a:off x="878057" y="934875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 rot="5400000">
              <a:off x="1307102" y="1155583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 rot="16200000">
              <a:off x="873774" y="1125556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582370" y="1348660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748060" y="1023198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1396305" y="1443051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29376" y="1771352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31" name="Donut 30"/>
            <p:cNvSpPr/>
            <p:nvPr/>
          </p:nvSpPr>
          <p:spPr>
            <a:xfrm>
              <a:off x="1178388" y="1699641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Chevron 31"/>
            <p:cNvSpPr/>
            <p:nvPr/>
          </p:nvSpPr>
          <p:spPr>
            <a:xfrm rot="5400000">
              <a:off x="1607433" y="1920349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hevron 32"/>
            <p:cNvSpPr/>
            <p:nvPr/>
          </p:nvSpPr>
          <p:spPr>
            <a:xfrm rot="16200000">
              <a:off x="1174105" y="1890322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882701" y="2113426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1048391" y="1787964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696636" y="2207817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080467" y="2598136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38" name="Donut 37"/>
            <p:cNvSpPr/>
            <p:nvPr/>
          </p:nvSpPr>
          <p:spPr>
            <a:xfrm>
              <a:off x="1529479" y="2526425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Chevron 38"/>
            <p:cNvSpPr/>
            <p:nvPr/>
          </p:nvSpPr>
          <p:spPr>
            <a:xfrm rot="5400000">
              <a:off x="1958524" y="2747133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 rot="16200000">
              <a:off x="1525196" y="2717106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2233792" y="2940210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1399482" y="2614748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ight Arrow 61"/>
            <p:cNvSpPr/>
            <p:nvPr/>
          </p:nvSpPr>
          <p:spPr>
            <a:xfrm>
              <a:off x="2047727" y="3034601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/>
            <p:cNvSpPr/>
            <p:nvPr/>
          </p:nvSpPr>
          <p:spPr>
            <a:xfrm>
              <a:off x="2069123" y="1088106"/>
              <a:ext cx="1354647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2359742" y="1852872"/>
              <a:ext cx="1064027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/>
            <p:cNvSpPr/>
            <p:nvPr/>
          </p:nvSpPr>
          <p:spPr>
            <a:xfrm>
              <a:off x="2682878" y="2711394"/>
              <a:ext cx="2088888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476054" y="934874"/>
              <a:ext cx="1295712" cy="1483775"/>
            </a:xfrm>
            <a:prstGeom prst="roundRect">
              <a:avLst/>
            </a:prstGeom>
            <a:solidFill>
              <a:srgbClr val="17232A"/>
            </a:solidFill>
            <a:ln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3750642" y="1010581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0642" y="1708222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046354" y="2568067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066" y="2764166"/>
              <a:ext cx="292100" cy="279400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7477" y="1884874"/>
              <a:ext cx="292100" cy="2794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7477" y="1208960"/>
              <a:ext cx="292100" cy="279400"/>
            </a:xfrm>
            <a:prstGeom prst="rect">
              <a:avLst/>
            </a:prstGeom>
          </p:spPr>
        </p:pic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329328" y="3377077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74" name="Donut 73"/>
            <p:cNvSpPr/>
            <p:nvPr/>
          </p:nvSpPr>
          <p:spPr>
            <a:xfrm>
              <a:off x="1778340" y="3305366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hevron 74"/>
            <p:cNvSpPr/>
            <p:nvPr/>
          </p:nvSpPr>
          <p:spPr>
            <a:xfrm rot="5400000">
              <a:off x="2207385" y="3526074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Chevron 75"/>
            <p:cNvSpPr/>
            <p:nvPr/>
          </p:nvSpPr>
          <p:spPr>
            <a:xfrm rot="16200000">
              <a:off x="1774057" y="3496047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482653" y="3719151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78" name="Right Arrow 77"/>
            <p:cNvSpPr/>
            <p:nvPr/>
          </p:nvSpPr>
          <p:spPr>
            <a:xfrm>
              <a:off x="1648343" y="3393689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/>
            <p:cNvSpPr/>
            <p:nvPr/>
          </p:nvSpPr>
          <p:spPr>
            <a:xfrm>
              <a:off x="2296588" y="3813542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4771766" y="2526425"/>
              <a:ext cx="1295712" cy="1625162"/>
            </a:xfrm>
            <a:prstGeom prst="roundRect">
              <a:avLst/>
            </a:prstGeom>
            <a:solidFill>
              <a:srgbClr val="17232A"/>
            </a:solidFill>
            <a:ln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5072631" y="3389764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9466" y="3588143"/>
              <a:ext cx="292100" cy="279400"/>
            </a:xfrm>
            <a:prstGeom prst="rect">
              <a:avLst/>
            </a:prstGeom>
          </p:spPr>
        </p:pic>
        <p:sp>
          <p:nvSpPr>
            <p:cNvPr id="83" name="Right Arrow 82"/>
            <p:cNvSpPr/>
            <p:nvPr/>
          </p:nvSpPr>
          <p:spPr>
            <a:xfrm>
              <a:off x="2835278" y="3678829"/>
              <a:ext cx="1936488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5055335" y="2616546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2170" y="2814925"/>
              <a:ext cx="292100" cy="279400"/>
            </a:xfrm>
            <a:prstGeom prst="rect">
              <a:avLst/>
            </a:prstGeom>
          </p:spPr>
        </p:pic>
        <p:cxnSp>
          <p:nvCxnSpPr>
            <p:cNvPr id="86" name="Straight Connector 85"/>
            <p:cNvCxnSpPr/>
            <p:nvPr/>
          </p:nvCxnSpPr>
          <p:spPr>
            <a:xfrm flipV="1">
              <a:off x="5988112" y="912465"/>
              <a:ext cx="0" cy="1409744"/>
            </a:xfrm>
            <a:prstGeom prst="line">
              <a:avLst/>
            </a:prstGeom>
            <a:ln>
              <a:solidFill>
                <a:schemeClr val="accent3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5988112" y="2305046"/>
              <a:ext cx="1560126" cy="0"/>
            </a:xfrm>
            <a:prstGeom prst="line">
              <a:avLst/>
            </a:prstGeom>
            <a:ln>
              <a:solidFill>
                <a:schemeClr val="accent3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6159237" y="1941808"/>
              <a:ext cx="267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</a:rPr>
                <a:t>Waterfall Organization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H="1">
              <a:off x="7548238" y="3710890"/>
              <a:ext cx="1560126" cy="0"/>
            </a:xfrm>
            <a:prstGeom prst="line">
              <a:avLst/>
            </a:prstGeom>
            <a:ln>
              <a:solidFill>
                <a:schemeClr val="accent3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7531076" y="2309407"/>
              <a:ext cx="0" cy="1409744"/>
            </a:xfrm>
            <a:prstGeom prst="line">
              <a:avLst/>
            </a:prstGeom>
            <a:ln>
              <a:solidFill>
                <a:schemeClr val="accent3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9061079" y="3710890"/>
              <a:ext cx="15411" cy="903144"/>
            </a:xfrm>
            <a:prstGeom prst="line">
              <a:avLst/>
            </a:prstGeom>
            <a:ln>
              <a:solidFill>
                <a:schemeClr val="accent3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1391" y="3761781"/>
              <a:ext cx="224186" cy="196846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909" y="2991599"/>
              <a:ext cx="224186" cy="196846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767" y="2151207"/>
              <a:ext cx="224186" cy="196846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358" y="1382170"/>
              <a:ext cx="224186" cy="196846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953" y="1048592"/>
              <a:ext cx="262462" cy="196846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949" y="1800932"/>
              <a:ext cx="262462" cy="196846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2609" y="2622919"/>
              <a:ext cx="262462" cy="196846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7488" y="3410585"/>
              <a:ext cx="262462" cy="196846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4771766" y="1443006"/>
              <a:ext cx="12163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</a:rPr>
                <a:t>Production Release </a:t>
              </a:r>
            </a:p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</a:rPr>
                <a:t>#1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59237" y="2887045"/>
              <a:ext cx="12163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</a:rPr>
                <a:t>Production Release </a:t>
              </a:r>
            </a:p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</a:rPr>
                <a:t>#2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245241" y="1177042"/>
              <a:ext cx="1258495" cy="29745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 rot="4033001">
              <a:off x="-423149" y="3034557"/>
              <a:ext cx="2676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</a:rPr>
                <a:t>Agile Development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449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t="2490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0" y="200"/>
            <a:ext cx="9144000" cy="5143500"/>
          </a:xfrm>
          <a:prstGeom prst="rect">
            <a:avLst/>
          </a:prstGeom>
          <a:solidFill>
            <a:srgbClr val="00253E">
              <a:alpha val="7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098884" y="1575450"/>
            <a:ext cx="7162800" cy="19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30000"/>
              </a:lnSpc>
              <a:buClr>
                <a:schemeClr val="folHlink"/>
              </a:buClr>
            </a:pPr>
            <a:r>
              <a:rPr lang="en" sz="2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lang="en-US" sz="2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Any organization that designs a system (defined broadly) will produce a design whose structure is a copy of the organization's communication structure</a:t>
            </a:r>
            <a:r>
              <a:rPr lang="en" sz="2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.”</a:t>
            </a:r>
            <a:endParaRPr sz="28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78" name="Shape 27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Shape 286"/>
          <p:cNvGrpSpPr/>
          <p:nvPr/>
        </p:nvGrpSpPr>
        <p:grpSpPr>
          <a:xfrm>
            <a:off x="3670095" y="1427253"/>
            <a:ext cx="1803817" cy="2206840"/>
            <a:chOff x="1007275" y="1371817"/>
            <a:chExt cx="4345500" cy="2303350"/>
          </a:xfrm>
        </p:grpSpPr>
        <p:cxnSp>
          <p:nvCxnSpPr>
            <p:cNvPr id="287" name="Shape 287"/>
            <p:cNvCxnSpPr/>
            <p:nvPr/>
          </p:nvCxnSpPr>
          <p:spPr>
            <a:xfrm>
              <a:off x="1007275" y="137181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1007275" y="367516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 smtClean="0">
                <a:solidFill>
                  <a:srgbClr val="FFFFFF"/>
                </a:solidFill>
                <a:latin typeface="Proxima Nova" panose="020B0604020202020204" charset="0"/>
              </a:rPr>
              <a:t>Conway’s Law</a:t>
            </a:r>
            <a:endParaRPr lang="en-US" sz="2500" b="1" dirty="0">
              <a:solidFill>
                <a:srgbClr val="FFFFFF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Conway Maneuver</a:t>
            </a:r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945931" y="1717654"/>
            <a:ext cx="7402789" cy="1566830"/>
            <a:chOff x="945931" y="1717654"/>
            <a:chExt cx="7402789" cy="1566830"/>
          </a:xfrm>
        </p:grpSpPr>
        <p:sp>
          <p:nvSpPr>
            <p:cNvPr id="105" name="Rectangle 104"/>
            <p:cNvSpPr/>
            <p:nvPr/>
          </p:nvSpPr>
          <p:spPr>
            <a:xfrm>
              <a:off x="945931" y="1804276"/>
              <a:ext cx="691931" cy="112110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Product Mgr.</a:t>
              </a:r>
              <a:endParaRPr lang="en-US" sz="105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81655" y="1804276"/>
              <a:ext cx="691931" cy="112110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/>
                <a:t>Dev</a:t>
              </a:r>
              <a:endParaRPr lang="en-US" sz="105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426140" y="1804276"/>
              <a:ext cx="691931" cy="112110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UX</a:t>
              </a:r>
              <a:endParaRPr lang="en-US" sz="105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170625" y="1804276"/>
              <a:ext cx="691931" cy="112110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QA</a:t>
              </a:r>
              <a:endParaRPr lang="en-US" sz="105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906351" y="1804276"/>
              <a:ext cx="691931" cy="112110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DBA</a:t>
              </a:r>
              <a:endParaRPr lang="en-US" sz="105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45931" y="2762470"/>
              <a:ext cx="3652351" cy="52201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Business Capabilities Team Using Microservices</a:t>
              </a:r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176580" y="1793767"/>
              <a:ext cx="691931" cy="112110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Sys Admin</a:t>
              </a:r>
              <a:endParaRPr lang="en-US" sz="105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912304" y="1793767"/>
              <a:ext cx="691931" cy="112110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Network Admin</a:t>
              </a:r>
              <a:endParaRPr lang="en-US" sz="105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7656789" y="1793767"/>
              <a:ext cx="691931" cy="112110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Storage Admin</a:t>
              </a:r>
              <a:endParaRPr lang="en-US" sz="105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176580" y="2751961"/>
              <a:ext cx="2172140" cy="52201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Platform Operations Team</a:t>
              </a:r>
              <a:endParaRPr lang="en-US" dirty="0"/>
            </a:p>
          </p:txBody>
        </p:sp>
        <p:sp>
          <p:nvSpPr>
            <p:cNvPr id="115" name="Left-Right Arrow 114"/>
            <p:cNvSpPr/>
            <p:nvPr/>
          </p:nvSpPr>
          <p:spPr>
            <a:xfrm>
              <a:off x="4825999" y="2539125"/>
              <a:ext cx="1094829" cy="446690"/>
            </a:xfrm>
            <a:prstGeom prst="leftRightArrow">
              <a:avLst/>
            </a:prstGeom>
            <a:solidFill>
              <a:srgbClr val="28746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001171" y="1717654"/>
              <a:ext cx="126124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Self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S</a:t>
              </a:r>
              <a:r>
                <a:rPr lang="en-US" b="1" dirty="0" smtClean="0">
                  <a:solidFill>
                    <a:schemeClr val="bg1"/>
                  </a:solidFill>
                </a:rPr>
                <a:t>ervice 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APIS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366711" y="4083933"/>
            <a:ext cx="70402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http</a:t>
            </a:r>
            <a:r>
              <a:rPr lang="en-US" dirty="0">
                <a:solidFill>
                  <a:schemeClr val="tx1"/>
                </a:solidFill>
              </a:rPr>
              <a:t>://jonnyleroy.com/2011/02/03/dealing-with-creaky-legacy-platforms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http://www.slideshare.net/adriancockcroft/microservices-the-good-bad-and-the-</a:t>
            </a:r>
            <a:r>
              <a:rPr lang="en-US" dirty="0" smtClean="0">
                <a:solidFill>
                  <a:schemeClr val="tx1"/>
                </a:solidFill>
              </a:rPr>
              <a:t>ugly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192475" y="617247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+mn-lt"/>
              </a:rPr>
              <a:t>Enable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95726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Continuous Delivery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392440" y="899896"/>
            <a:ext cx="5741544" cy="3616410"/>
            <a:chOff x="1392440" y="899896"/>
            <a:chExt cx="5741544" cy="3616410"/>
          </a:xfrm>
        </p:grpSpPr>
        <p:sp>
          <p:nvSpPr>
            <p:cNvPr id="20" name="Rounded Rectangle 19"/>
            <p:cNvSpPr/>
            <p:nvPr/>
          </p:nvSpPr>
          <p:spPr>
            <a:xfrm>
              <a:off x="1696636" y="2750203"/>
              <a:ext cx="4861035" cy="1766103"/>
            </a:xfrm>
            <a:prstGeom prst="roundRect">
              <a:avLst/>
            </a:prstGeom>
            <a:solidFill>
              <a:srgbClr val="17232A"/>
            </a:solidFill>
            <a:ln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96636" y="899896"/>
              <a:ext cx="4861035" cy="1762725"/>
            </a:xfrm>
            <a:prstGeom prst="roundRect">
              <a:avLst/>
            </a:prstGeom>
            <a:solidFill>
              <a:srgbClr val="17232A"/>
            </a:solidFill>
            <a:ln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950510" y="1188552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23" name="Donut 22"/>
            <p:cNvSpPr/>
            <p:nvPr/>
          </p:nvSpPr>
          <p:spPr>
            <a:xfrm>
              <a:off x="2399522" y="1116841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 rot="5400000">
              <a:off x="2828567" y="1337549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 rot="16200000">
              <a:off x="2395239" y="1307522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103835" y="1530626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269525" y="1205164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2917770" y="1625017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250841" y="1953318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699853" y="1881607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 rot="5400000">
              <a:off x="3128898" y="2102315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Chevron 31"/>
            <p:cNvSpPr/>
            <p:nvPr/>
          </p:nvSpPr>
          <p:spPr>
            <a:xfrm rot="16200000">
              <a:off x="2695570" y="2072288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3404166" y="2295392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2569856" y="1969930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3218101" y="2389783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3300515" y="1225357"/>
              <a:ext cx="1354647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3738325" y="1990123"/>
              <a:ext cx="916836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655162" y="1098738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655162" y="1778861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1997" y="1955513"/>
              <a:ext cx="292100" cy="2794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1997" y="1279599"/>
              <a:ext cx="292100" cy="2794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4232" y="2333173"/>
              <a:ext cx="224186" cy="19684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823" y="1564136"/>
              <a:ext cx="224186" cy="19684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9418" y="1230558"/>
              <a:ext cx="262462" cy="19684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414" y="1982898"/>
              <a:ext cx="262462" cy="196846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408223" y="1157035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46759" y="1801194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 rot="16200000">
              <a:off x="1045234" y="1585277"/>
              <a:ext cx="100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ORDERS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980101" y="3042027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50" name="Donut 49"/>
            <p:cNvSpPr/>
            <p:nvPr/>
          </p:nvSpPr>
          <p:spPr>
            <a:xfrm>
              <a:off x="2429113" y="2970316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 rot="5400000">
              <a:off x="2858158" y="3191024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 rot="16200000">
              <a:off x="2424830" y="3160997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133426" y="3384101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2299116" y="3058639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2947361" y="3478492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2280432" y="3806793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57" name="Donut 56"/>
            <p:cNvSpPr/>
            <p:nvPr/>
          </p:nvSpPr>
          <p:spPr>
            <a:xfrm>
              <a:off x="2729444" y="3735082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Chevron 57"/>
            <p:cNvSpPr/>
            <p:nvPr/>
          </p:nvSpPr>
          <p:spPr>
            <a:xfrm rot="5400000">
              <a:off x="3158489" y="3955790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Chevron 58"/>
            <p:cNvSpPr/>
            <p:nvPr/>
          </p:nvSpPr>
          <p:spPr>
            <a:xfrm rot="16200000">
              <a:off x="2725161" y="3925763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433757" y="4148867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599447" y="3823405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Right Arrow 61"/>
            <p:cNvSpPr/>
            <p:nvPr/>
          </p:nvSpPr>
          <p:spPr>
            <a:xfrm>
              <a:off x="3247692" y="4243258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>
              <a:off x="3330106" y="3078832"/>
              <a:ext cx="1354647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3767916" y="3843598"/>
              <a:ext cx="916836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684753" y="2934695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684753" y="3632336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1588" y="3808988"/>
              <a:ext cx="292100" cy="2794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1588" y="3133074"/>
              <a:ext cx="292100" cy="2794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3823" y="4186648"/>
              <a:ext cx="224186" cy="196846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414" y="3417611"/>
              <a:ext cx="224186" cy="196846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9009" y="3084033"/>
              <a:ext cx="262462" cy="196846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005" y="3836373"/>
              <a:ext cx="262462" cy="196846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 rot="16200000">
              <a:off x="985877" y="3420637"/>
              <a:ext cx="112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SHIPPING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459018" y="3025344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59018" y="3732692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034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Cloud Native Architectures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Continuously Delivered</a:t>
            </a:r>
          </a:p>
          <a:p>
            <a:r>
              <a:rPr lang="en-US" sz="2800" b="1" u="sng" dirty="0"/>
              <a:t>Twelve Factor Apps (http://12factor.net/)</a:t>
            </a:r>
          </a:p>
          <a:p>
            <a:r>
              <a:rPr lang="en-US" sz="2800" dirty="0" err="1"/>
              <a:t>Microservices</a:t>
            </a:r>
            <a:endParaRPr lang="en-US" sz="2800" dirty="0"/>
          </a:p>
          <a:p>
            <a:r>
              <a:rPr lang="en-US" sz="2800" dirty="0"/>
              <a:t>Self-Service agile infrastructure</a:t>
            </a:r>
          </a:p>
          <a:p>
            <a:r>
              <a:rPr lang="en-US" sz="2800" dirty="0"/>
              <a:t>API-based collaboration</a:t>
            </a:r>
          </a:p>
          <a:p>
            <a:r>
              <a:rPr lang="en-US" sz="2800" dirty="0"/>
              <a:t>Anti-fragility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9367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Twelve-Factor Apps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837672" y="1942324"/>
            <a:ext cx="1050792" cy="898361"/>
          </a:xfrm>
          <a:prstGeom prst="rightArrow">
            <a:avLst/>
          </a:prstGeom>
          <a:solidFill>
            <a:srgbClr val="17232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67855" y="955693"/>
            <a:ext cx="2927110" cy="3133108"/>
          </a:xfrm>
          <a:prstGeom prst="roundRect">
            <a:avLst/>
          </a:prstGeom>
          <a:solidFill>
            <a:srgbClr val="17232A"/>
          </a:solidFill>
          <a:ln w="19050" cmpd="sng"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26010" y="1403724"/>
            <a:ext cx="2359362" cy="954556"/>
          </a:xfrm>
          <a:prstGeom prst="roundRect">
            <a:avLst/>
          </a:prstGeom>
          <a:solidFill>
            <a:srgbClr val="17232A"/>
          </a:solidFill>
          <a:ln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038" y="965242"/>
            <a:ext cx="49232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Codebase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Backing Services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Build</a:t>
            </a:r>
            <a:r>
              <a:rPr lang="en-US" sz="1600" dirty="0">
                <a:solidFill>
                  <a:srgbClr val="FFFFFF"/>
                </a:solidFill>
              </a:rPr>
              <a:t>, release, </a:t>
            </a:r>
            <a:r>
              <a:rPr lang="en-US" sz="1600" dirty="0" smtClean="0">
                <a:solidFill>
                  <a:srgbClr val="FFFFFF"/>
                </a:solidFill>
              </a:rPr>
              <a:t>run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Processes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Port binding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Concurrency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Disposability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solidFill>
                  <a:srgbClr val="FFFFFF"/>
                </a:solidFill>
              </a:rPr>
              <a:t>Dev</a:t>
            </a:r>
            <a:r>
              <a:rPr lang="en-US" sz="1600" dirty="0">
                <a:solidFill>
                  <a:srgbClr val="FFFFFF"/>
                </a:solidFill>
              </a:rPr>
              <a:t>/prod </a:t>
            </a:r>
            <a:r>
              <a:rPr lang="en-US" sz="1600" dirty="0" smtClean="0">
                <a:solidFill>
                  <a:srgbClr val="FFFFFF"/>
                </a:solidFill>
              </a:rPr>
              <a:t>parity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Admin processes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63052" y="2391505"/>
            <a:ext cx="2788200" cy="9752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Cloud Platform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89058" y="1709260"/>
            <a:ext cx="753061" cy="6398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40" y="1890121"/>
            <a:ext cx="292100" cy="279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923065" y="1709260"/>
            <a:ext cx="753061" cy="6398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47" y="1890121"/>
            <a:ext cx="292100" cy="2794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765612" y="1707015"/>
            <a:ext cx="753061" cy="6398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94" y="1887876"/>
            <a:ext cx="292100" cy="279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78103" y="1401483"/>
            <a:ext cx="67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APPS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6712" y="4245262"/>
            <a:ext cx="49808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Architectural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smtClean="0">
                <a:solidFill>
                  <a:schemeClr val="tx1"/>
                </a:solidFill>
              </a:rPr>
              <a:t>development practices – http://12factor.net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94965" y="2208969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contract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62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Cloud Native Architectures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Continuously Delivered</a:t>
            </a:r>
          </a:p>
          <a:p>
            <a:r>
              <a:rPr lang="en-US" sz="2800" dirty="0"/>
              <a:t>Twelve Factor Apps (http://12factor.net/)</a:t>
            </a:r>
          </a:p>
          <a:p>
            <a:r>
              <a:rPr lang="en-US" sz="2800" b="1" u="sng" dirty="0" err="1"/>
              <a:t>Microservices</a:t>
            </a:r>
            <a:endParaRPr lang="en-US" sz="2800" b="1" u="sng" dirty="0"/>
          </a:p>
          <a:p>
            <a:r>
              <a:rPr lang="en-US" sz="2800" dirty="0"/>
              <a:t>Self-Service agile infrastructure</a:t>
            </a:r>
          </a:p>
          <a:p>
            <a:r>
              <a:rPr lang="en-US" sz="2800" dirty="0"/>
              <a:t>API-based collaboration</a:t>
            </a:r>
          </a:p>
          <a:p>
            <a:r>
              <a:rPr lang="en-US" sz="2800" dirty="0"/>
              <a:t>Anti-fragility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6835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: Definition</a:t>
            </a:r>
            <a:endParaRPr lang="en-US" dirty="0"/>
          </a:p>
        </p:txBody>
      </p:sp>
      <p:sp>
        <p:nvSpPr>
          <p:cNvPr id="5" name="Shape 243"/>
          <p:cNvSpPr/>
          <p:nvPr/>
        </p:nvSpPr>
        <p:spPr>
          <a:xfrm>
            <a:off x="627174" y="2000108"/>
            <a:ext cx="7899645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normAutofit/>
          </a:bodyPr>
          <a:lstStyle>
            <a:lvl1pPr>
              <a:defRPr sz="3600" b="1" i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 b="0" i="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“ </a:t>
            </a:r>
            <a:r>
              <a:rPr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Loosely </a:t>
            </a:r>
            <a:r>
              <a:rPr sz="3600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coupled service oriented architecture with bounded </a:t>
            </a:r>
            <a:r>
              <a:rPr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contexts</a:t>
            </a:r>
            <a:r>
              <a:rPr lang="en-US"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"</a:t>
            </a:r>
            <a:endParaRPr sz="3600" dirty="0">
              <a:solidFill>
                <a:schemeClr val="bg1"/>
              </a:solidFill>
              <a:uFill>
                <a:solidFill>
                  <a:srgbClr val="4D4D4D"/>
                </a:solidFill>
              </a:uFill>
              <a:latin typeface="Avenir Next Demi Bold Italic"/>
              <a:cs typeface="Avenir Next Demi Bold Italic"/>
            </a:endParaRPr>
          </a:p>
        </p:txBody>
      </p:sp>
      <p:sp>
        <p:nvSpPr>
          <p:cNvPr id="6" name="Shape 244"/>
          <p:cNvSpPr/>
          <p:nvPr/>
        </p:nvSpPr>
        <p:spPr>
          <a:xfrm rot="10800000" flipH="1">
            <a:off x="722290" y="1743937"/>
            <a:ext cx="3575337" cy="884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" y="0"/>
                </a:moveTo>
                <a:cubicBezTo>
                  <a:pt x="824" y="0"/>
                  <a:pt x="0" y="2822"/>
                  <a:pt x="0" y="6300"/>
                </a:cubicBezTo>
                <a:lnTo>
                  <a:pt x="0" y="8984"/>
                </a:lnTo>
                <a:cubicBezTo>
                  <a:pt x="0" y="12462"/>
                  <a:pt x="824" y="15276"/>
                  <a:pt x="1840" y="15276"/>
                </a:cubicBezTo>
                <a:lnTo>
                  <a:pt x="4547" y="15276"/>
                </a:lnTo>
                <a:lnTo>
                  <a:pt x="1432" y="21600"/>
                </a:lnTo>
                <a:lnTo>
                  <a:pt x="7709" y="15276"/>
                </a:lnTo>
                <a:lnTo>
                  <a:pt x="19760" y="15276"/>
                </a:lnTo>
                <a:cubicBezTo>
                  <a:pt x="20776" y="15276"/>
                  <a:pt x="21600" y="12462"/>
                  <a:pt x="21600" y="8984"/>
                </a:cubicBezTo>
                <a:lnTo>
                  <a:pt x="21600" y="6300"/>
                </a:lnTo>
                <a:cubicBezTo>
                  <a:pt x="21600" y="2822"/>
                  <a:pt x="20776" y="0"/>
                  <a:pt x="19760" y="0"/>
                </a:cubicBezTo>
                <a:lnTo>
                  <a:pt x="1840" y="0"/>
                </a:lnTo>
                <a:close/>
              </a:path>
            </a:pathLst>
          </a:custGeom>
          <a:ln w="25400">
            <a:solidFill>
              <a:srgbClr val="F9A737"/>
            </a:solidFill>
            <a:round/>
          </a:ln>
        </p:spPr>
        <p:txBody>
          <a:bodyPr lIns="0" tIns="0" rIns="0" bIns="0" anchor="ctr"/>
          <a:lstStyle/>
          <a:p>
            <a:pPr lvl="0"/>
            <a:endParaRPr>
              <a:solidFill>
                <a:schemeClr val="bg1"/>
              </a:solidFill>
            </a:endParaRPr>
          </a:p>
        </p:txBody>
      </p:sp>
      <p:sp>
        <p:nvSpPr>
          <p:cNvPr id="7" name="Shape 245"/>
          <p:cNvSpPr/>
          <p:nvPr/>
        </p:nvSpPr>
        <p:spPr>
          <a:xfrm flipH="1">
            <a:off x="4036432" y="2529363"/>
            <a:ext cx="4241629" cy="895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6" y="0"/>
                </a:moveTo>
                <a:cubicBezTo>
                  <a:pt x="799" y="0"/>
                  <a:pt x="0" y="3106"/>
                  <a:pt x="0" y="6941"/>
                </a:cubicBezTo>
                <a:lnTo>
                  <a:pt x="0" y="10276"/>
                </a:lnTo>
                <a:cubicBezTo>
                  <a:pt x="0" y="14112"/>
                  <a:pt x="799" y="17226"/>
                  <a:pt x="1786" y="17226"/>
                </a:cubicBezTo>
                <a:lnTo>
                  <a:pt x="5113" y="17226"/>
                </a:lnTo>
                <a:lnTo>
                  <a:pt x="3603" y="21600"/>
                </a:lnTo>
                <a:lnTo>
                  <a:pt x="8414" y="17226"/>
                </a:lnTo>
                <a:lnTo>
                  <a:pt x="19812" y="17226"/>
                </a:lnTo>
                <a:cubicBezTo>
                  <a:pt x="20799" y="17226"/>
                  <a:pt x="21600" y="14112"/>
                  <a:pt x="21600" y="10276"/>
                </a:cubicBezTo>
                <a:lnTo>
                  <a:pt x="21600" y="6941"/>
                </a:lnTo>
                <a:cubicBezTo>
                  <a:pt x="21600" y="3106"/>
                  <a:pt x="20799" y="0"/>
                  <a:pt x="19812" y="0"/>
                </a:cubicBezTo>
                <a:lnTo>
                  <a:pt x="1786" y="0"/>
                </a:lnTo>
                <a:close/>
              </a:path>
            </a:pathLst>
          </a:custGeom>
          <a:ln w="25400">
            <a:solidFill>
              <a:srgbClr val="33928A"/>
            </a:solidFill>
            <a:round/>
          </a:ln>
        </p:spPr>
        <p:txBody>
          <a:bodyPr lIns="0" tIns="0" rIns="0" bIns="0" anchor="ctr"/>
          <a:lstStyle/>
          <a:p>
            <a:pPr lvl="0"/>
            <a:endParaRPr>
              <a:solidFill>
                <a:schemeClr val="bg1"/>
              </a:solidFill>
            </a:endParaRPr>
          </a:p>
        </p:txBody>
      </p:sp>
      <p:sp>
        <p:nvSpPr>
          <p:cNvPr id="8" name="Shape 246"/>
          <p:cNvSpPr/>
          <p:nvPr/>
        </p:nvSpPr>
        <p:spPr>
          <a:xfrm>
            <a:off x="159045" y="1102615"/>
            <a:ext cx="467467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</a:rPr>
              <a:t>If every service has to be updated in concert, it’s not loosely coupled!</a:t>
            </a:r>
          </a:p>
        </p:txBody>
      </p:sp>
      <p:sp>
        <p:nvSpPr>
          <p:cNvPr id="9" name="Shape 247"/>
          <p:cNvSpPr/>
          <p:nvPr/>
        </p:nvSpPr>
        <p:spPr>
          <a:xfrm>
            <a:off x="4450026" y="3469307"/>
            <a:ext cx="463682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</a:rPr>
              <a:t>If you have to know about surrounding services you don’t have a bounded context.</a:t>
            </a:r>
          </a:p>
        </p:txBody>
      </p:sp>
      <p:sp>
        <p:nvSpPr>
          <p:cNvPr id="10" name="Shape 247"/>
          <p:cNvSpPr/>
          <p:nvPr/>
        </p:nvSpPr>
        <p:spPr>
          <a:xfrm>
            <a:off x="5158506" y="4128572"/>
            <a:ext cx="36187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- Adrian Cockcroft</a:t>
            </a:r>
            <a:endParaRPr sz="2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0585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are </a:t>
            </a:r>
            <a:r>
              <a:rPr lang="en-US" u="sng" dirty="0" smtClean="0"/>
              <a:t>NOT</a:t>
            </a:r>
            <a:endParaRPr lang="en-US" u="sng" dirty="0"/>
          </a:p>
        </p:txBody>
      </p:sp>
      <p:sp>
        <p:nvSpPr>
          <p:cNvPr id="10" name="Shape 247"/>
          <p:cNvSpPr/>
          <p:nvPr/>
        </p:nvSpPr>
        <p:spPr>
          <a:xfrm>
            <a:off x="5158506" y="4128572"/>
            <a:ext cx="36187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- Adrian Cockcroft</a:t>
            </a:r>
            <a:endParaRPr sz="2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grpSp>
        <p:nvGrpSpPr>
          <p:cNvPr id="11" name="Group 267"/>
          <p:cNvGrpSpPr/>
          <p:nvPr/>
        </p:nvGrpSpPr>
        <p:grpSpPr>
          <a:xfrm>
            <a:off x="807503" y="1056820"/>
            <a:ext cx="2634269" cy="1649677"/>
            <a:chOff x="0" y="-332741"/>
            <a:chExt cx="2634268" cy="1649675"/>
          </a:xfrm>
        </p:grpSpPr>
        <p:grpSp>
          <p:nvGrpSpPr>
            <p:cNvPr id="12" name="Group 265"/>
            <p:cNvGrpSpPr/>
            <p:nvPr/>
          </p:nvGrpSpPr>
          <p:grpSpPr>
            <a:xfrm>
              <a:off x="0" y="0"/>
              <a:ext cx="2634268" cy="1316934"/>
              <a:chOff x="0" y="0"/>
              <a:chExt cx="2634267" cy="1316933"/>
            </a:xfrm>
          </p:grpSpPr>
          <p:sp>
            <p:nvSpPr>
              <p:cNvPr id="14" name="Shape 257"/>
              <p:cNvSpPr/>
              <p:nvPr/>
            </p:nvSpPr>
            <p:spPr>
              <a:xfrm>
                <a:off x="0" y="0"/>
                <a:ext cx="2634268" cy="1316934"/>
              </a:xfrm>
              <a:prstGeom prst="roundRect">
                <a:avLst>
                  <a:gd name="adj" fmla="val 6249"/>
                </a:avLst>
              </a:prstGeom>
              <a:solidFill>
                <a:srgbClr val="FFFFFF"/>
              </a:solidFill>
              <a:ln w="25400" cap="flat">
                <a:solidFill>
                  <a:srgbClr val="33928A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grpSp>
            <p:nvGrpSpPr>
              <p:cNvPr id="15" name="Group 264"/>
              <p:cNvGrpSpPr/>
              <p:nvPr/>
            </p:nvGrpSpPr>
            <p:grpSpPr>
              <a:xfrm>
                <a:off x="53089" y="61726"/>
                <a:ext cx="2528090" cy="1193482"/>
                <a:chOff x="0" y="0"/>
                <a:chExt cx="2528088" cy="1193481"/>
              </a:xfrm>
            </p:grpSpPr>
            <p:sp>
              <p:nvSpPr>
                <p:cNvPr id="16" name="Shape 258"/>
                <p:cNvSpPr/>
                <p:nvPr/>
              </p:nvSpPr>
              <p:spPr>
                <a:xfrm>
                  <a:off x="0" y="825909"/>
                  <a:ext cx="2520491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006D6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Data Access</a:t>
                  </a:r>
                </a:p>
              </p:txBody>
            </p:sp>
            <p:sp>
              <p:nvSpPr>
                <p:cNvPr id="17" name="Shape 259"/>
                <p:cNvSpPr/>
                <p:nvPr/>
              </p:nvSpPr>
              <p:spPr>
                <a:xfrm>
                  <a:off x="3380" y="408483"/>
                  <a:ext cx="1663881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E8A4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Service</a:t>
                  </a:r>
                </a:p>
              </p:txBody>
            </p:sp>
            <p:sp>
              <p:nvSpPr>
                <p:cNvPr id="18" name="Shape 260"/>
                <p:cNvSpPr/>
                <p:nvPr/>
              </p:nvSpPr>
              <p:spPr>
                <a:xfrm>
                  <a:off x="20902" y="0"/>
                  <a:ext cx="808659" cy="367572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HTML</a:t>
                  </a:r>
                </a:p>
              </p:txBody>
            </p:sp>
            <p:sp>
              <p:nvSpPr>
                <p:cNvPr id="19" name="Shape 261"/>
                <p:cNvSpPr/>
                <p:nvPr/>
              </p:nvSpPr>
              <p:spPr>
                <a:xfrm>
                  <a:off x="870166" y="0"/>
                  <a:ext cx="808659" cy="367572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1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100">
                      <a:solidFill>
                        <a:srgbClr val="FFFFFF"/>
                      </a:solidFill>
                    </a:rPr>
                    <a:t>JavaScript</a:t>
                  </a:r>
                </a:p>
              </p:txBody>
            </p:sp>
            <p:sp>
              <p:nvSpPr>
                <p:cNvPr id="20" name="Shape 262"/>
                <p:cNvSpPr/>
                <p:nvPr/>
              </p:nvSpPr>
              <p:spPr>
                <a:xfrm>
                  <a:off x="1719431" y="5307"/>
                  <a:ext cx="808658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 dirty="0">
                      <a:solidFill>
                        <a:srgbClr val="FFFFFF"/>
                      </a:solidFill>
                    </a:rPr>
                    <a:t>MVC</a:t>
                  </a:r>
                </a:p>
              </p:txBody>
            </p:sp>
            <p:sp>
              <p:nvSpPr>
                <p:cNvPr id="21" name="Shape 263"/>
                <p:cNvSpPr/>
                <p:nvPr/>
              </p:nvSpPr>
              <p:spPr>
                <a:xfrm>
                  <a:off x="1719431" y="408483"/>
                  <a:ext cx="808658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E8A4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Service</a:t>
                  </a:r>
                </a:p>
              </p:txBody>
            </p:sp>
          </p:grpSp>
        </p:grpSp>
        <p:sp>
          <p:nvSpPr>
            <p:cNvPr id="13" name="Shape 266"/>
            <p:cNvSpPr/>
            <p:nvPr/>
          </p:nvSpPr>
          <p:spPr>
            <a:xfrm>
              <a:off x="307870" y="-332741"/>
              <a:ext cx="1876835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4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</a:rPr>
                <a:t>Monolithic Application</a:t>
              </a:r>
            </a:p>
          </p:txBody>
        </p:sp>
      </p:grpSp>
      <p:sp>
        <p:nvSpPr>
          <p:cNvPr id="22" name="Shape 270"/>
          <p:cNvSpPr/>
          <p:nvPr/>
        </p:nvSpPr>
        <p:spPr>
          <a:xfrm>
            <a:off x="2090425" y="2745032"/>
            <a:ext cx="0" cy="299253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07" y="3451771"/>
            <a:ext cx="474025" cy="448898"/>
          </a:xfrm>
          <a:prstGeom prst="rect">
            <a:avLst/>
          </a:prstGeom>
        </p:spPr>
      </p:pic>
      <p:sp>
        <p:nvSpPr>
          <p:cNvPr id="24" name="Shape 276"/>
          <p:cNvSpPr/>
          <p:nvPr/>
        </p:nvSpPr>
        <p:spPr>
          <a:xfrm>
            <a:off x="5676311" y="1753980"/>
            <a:ext cx="2873680" cy="697822"/>
          </a:xfrm>
          <a:prstGeom prst="roundRect">
            <a:avLst>
              <a:gd name="adj" fmla="val 20000"/>
            </a:avLst>
          </a:prstGeom>
          <a:solidFill>
            <a:srgbClr val="006D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Enterprise Service Bus</a:t>
            </a:r>
          </a:p>
        </p:txBody>
      </p:sp>
      <p:sp>
        <p:nvSpPr>
          <p:cNvPr id="25" name="Shape 281"/>
          <p:cNvSpPr/>
          <p:nvPr/>
        </p:nvSpPr>
        <p:spPr>
          <a:xfrm>
            <a:off x="6254724" y="132342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" name="Shape 285"/>
          <p:cNvSpPr/>
          <p:nvPr/>
        </p:nvSpPr>
        <p:spPr>
          <a:xfrm>
            <a:off x="5758860" y="1031539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27" name="Shape 289"/>
          <p:cNvSpPr/>
          <p:nvPr/>
        </p:nvSpPr>
        <p:spPr>
          <a:xfrm>
            <a:off x="6254724" y="2414980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8" name="Shape 281"/>
          <p:cNvSpPr/>
          <p:nvPr/>
        </p:nvSpPr>
        <p:spPr>
          <a:xfrm>
            <a:off x="6030319" y="3145078"/>
            <a:ext cx="1" cy="291247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9" name="Shape 285"/>
          <p:cNvSpPr/>
          <p:nvPr/>
        </p:nvSpPr>
        <p:spPr>
          <a:xfrm>
            <a:off x="5758860" y="2852223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" name="Shape 281"/>
          <p:cNvSpPr/>
          <p:nvPr/>
        </p:nvSpPr>
        <p:spPr>
          <a:xfrm>
            <a:off x="7503334" y="132342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" name="Shape 285"/>
          <p:cNvSpPr/>
          <p:nvPr/>
        </p:nvSpPr>
        <p:spPr>
          <a:xfrm>
            <a:off x="7007469" y="1031539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2" name="Shape 289"/>
          <p:cNvSpPr/>
          <p:nvPr/>
        </p:nvSpPr>
        <p:spPr>
          <a:xfrm>
            <a:off x="7540858" y="2443530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" name="Shape 285"/>
          <p:cNvSpPr/>
          <p:nvPr/>
        </p:nvSpPr>
        <p:spPr>
          <a:xfrm>
            <a:off x="7044994" y="2880773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56" y="3044285"/>
            <a:ext cx="474025" cy="44889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67332" y="4171197"/>
            <a:ext cx="1481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Centralized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85859" y="4171197"/>
            <a:ext cx="1966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Tightly Coupled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54042" y="1982348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Shape 281"/>
          <p:cNvSpPr/>
          <p:nvPr/>
        </p:nvSpPr>
        <p:spPr>
          <a:xfrm flipH="1">
            <a:off x="6225889" y="3173628"/>
            <a:ext cx="1079778" cy="278143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79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l="22338" t="8096" r="31650" b="14945"/>
          <a:stretch/>
        </p:blipFill>
        <p:spPr>
          <a:xfrm>
            <a:off x="4578200" y="0"/>
            <a:ext cx="45658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-US" sz="1600" dirty="0" smtClean="0"/>
              <a:t>Why?</a:t>
            </a:r>
            <a:endParaRPr dirty="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-US" sz="1600" dirty="0" smtClean="0"/>
              <a:t>What?</a:t>
            </a:r>
            <a:endParaRPr dirty="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</a:pPr>
            <a:r>
              <a:rPr lang="en-US" sz="1600" dirty="0" smtClean="0"/>
              <a:t>How?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u="sng" dirty="0"/>
          </a:p>
        </p:txBody>
      </p:sp>
      <p:pic>
        <p:nvPicPr>
          <p:cNvPr id="3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6230711" y="411161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6615149" y="3893586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6989741" y="411036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8449" y="1948827"/>
            <a:ext cx="407887" cy="50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0028" y="73974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00700" y="1888195"/>
            <a:ext cx="485615" cy="409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pdf"/>
          <p:cNvPicPr/>
          <p:nvPr/>
        </p:nvPicPr>
        <p:blipFill>
          <a:blip r:embed="rId6">
            <a:lum bright="70000" contrast="-70000"/>
            <a:extLst/>
          </a:blip>
          <a:stretch>
            <a:fillRect/>
          </a:stretch>
        </p:blipFill>
        <p:spPr>
          <a:xfrm>
            <a:off x="936786" y="2982864"/>
            <a:ext cx="261272" cy="43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pdf"/>
          <p:cNvPicPr/>
          <p:nvPr/>
        </p:nvPicPr>
        <p:blipFill>
          <a:blip r:embed="rId7">
            <a:lum bright="70000" contrast="-70000"/>
            <a:extLst/>
          </a:blip>
          <a:stretch>
            <a:fillRect/>
          </a:stretch>
        </p:blipFill>
        <p:spPr>
          <a:xfrm>
            <a:off x="759880" y="2067468"/>
            <a:ext cx="589683" cy="44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/>
          <p:nvPr/>
        </p:nvPicPr>
        <p:blipFill>
          <a:blip r:embed="rId8">
            <a:lum bright="70000" contrast="-70000"/>
            <a:extLst/>
          </a:blip>
          <a:stretch>
            <a:fillRect/>
          </a:stretch>
        </p:blipFill>
        <p:spPr>
          <a:xfrm>
            <a:off x="867039" y="1141109"/>
            <a:ext cx="400766" cy="48708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295"/>
          <p:cNvSpPr/>
          <p:nvPr/>
        </p:nvSpPr>
        <p:spPr>
          <a:xfrm>
            <a:off x="4024500" y="3383278"/>
            <a:ext cx="965201" cy="824854"/>
          </a:xfrm>
          <a:prstGeom prst="roundRect">
            <a:avLst>
              <a:gd name="adj" fmla="val 7731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>
                <a:solidFill>
                  <a:srgbClr val="FFFFFF"/>
                </a:solidFill>
                <a:uFillTx/>
                <a:latin typeface="FontAwesome"/>
                <a:ea typeface="FontAwesome"/>
                <a:cs typeface="FontAwesome"/>
                <a:sym typeface="FontAwesome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9" name="Shape 296"/>
          <p:cNvSpPr/>
          <p:nvPr/>
        </p:nvSpPr>
        <p:spPr>
          <a:xfrm rot="16200000" flipH="1">
            <a:off x="910538" y="2387753"/>
            <a:ext cx="3795154" cy="388405"/>
          </a:xfrm>
          <a:prstGeom prst="roundRect">
            <a:avLst>
              <a:gd name="adj" fmla="val 13079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0" name="Shape 297"/>
          <p:cNvSpPr/>
          <p:nvPr/>
        </p:nvSpPr>
        <p:spPr>
          <a:xfrm>
            <a:off x="3070115" y="2298595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1" name="Shape 298"/>
          <p:cNvSpPr/>
          <p:nvPr/>
        </p:nvSpPr>
        <p:spPr>
          <a:xfrm>
            <a:off x="3070115" y="3799427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2" name="Shape 299"/>
          <p:cNvSpPr/>
          <p:nvPr/>
        </p:nvSpPr>
        <p:spPr>
          <a:xfrm flipV="1">
            <a:off x="5040626" y="2986603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3" name="Shape 300"/>
          <p:cNvSpPr/>
          <p:nvPr/>
        </p:nvSpPr>
        <p:spPr>
          <a:xfrm>
            <a:off x="1362262" y="139727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4" name="Shape 301"/>
          <p:cNvSpPr/>
          <p:nvPr/>
        </p:nvSpPr>
        <p:spPr>
          <a:xfrm>
            <a:off x="1362262" y="229793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5" name="Shape 302"/>
          <p:cNvSpPr/>
          <p:nvPr/>
        </p:nvSpPr>
        <p:spPr>
          <a:xfrm>
            <a:off x="1362262" y="3221010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6" name="Shape 303"/>
          <p:cNvSpPr/>
          <p:nvPr/>
        </p:nvSpPr>
        <p:spPr>
          <a:xfrm>
            <a:off x="1360275" y="4063979"/>
            <a:ext cx="1214705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7" name="Shape 304"/>
          <p:cNvSpPr/>
          <p:nvPr/>
        </p:nvSpPr>
        <p:spPr>
          <a:xfrm>
            <a:off x="3070115" y="995922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" name="Shape 305"/>
          <p:cNvSpPr/>
          <p:nvPr/>
        </p:nvSpPr>
        <p:spPr>
          <a:xfrm>
            <a:off x="5040626" y="3741520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9" name="Shape 306"/>
          <p:cNvSpPr/>
          <p:nvPr/>
        </p:nvSpPr>
        <p:spPr>
          <a:xfrm rot="5400000">
            <a:off x="6812060" y="3492064"/>
            <a:ext cx="28212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solidFill>
                  <a:srgbClr val="0A6258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…</a:t>
            </a:r>
          </a:p>
        </p:txBody>
      </p:sp>
      <p:grpSp>
        <p:nvGrpSpPr>
          <p:cNvPr id="60" name="Group 315"/>
          <p:cNvGrpSpPr/>
          <p:nvPr/>
        </p:nvGrpSpPr>
        <p:grpSpPr>
          <a:xfrm>
            <a:off x="576553" y="3879201"/>
            <a:ext cx="710665" cy="355279"/>
            <a:chOff x="0" y="0"/>
            <a:chExt cx="710663" cy="355277"/>
          </a:xfrm>
        </p:grpSpPr>
        <p:sp>
          <p:nvSpPr>
            <p:cNvPr id="61" name="Shape 307"/>
            <p:cNvSpPr/>
            <p:nvPr/>
          </p:nvSpPr>
          <p:spPr>
            <a:xfrm>
              <a:off x="0" y="0"/>
              <a:ext cx="710664" cy="355278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2" name="Group 314"/>
            <p:cNvGrpSpPr/>
            <p:nvPr/>
          </p:nvGrpSpPr>
          <p:grpSpPr>
            <a:xfrm>
              <a:off x="14322" y="16652"/>
              <a:ext cx="682020" cy="321974"/>
              <a:chOff x="0" y="0"/>
              <a:chExt cx="682019" cy="321973"/>
            </a:xfrm>
          </p:grpSpPr>
          <p:sp>
            <p:nvSpPr>
              <p:cNvPr id="63" name="Shape 308"/>
              <p:cNvSpPr/>
              <p:nvPr/>
            </p:nvSpPr>
            <p:spPr>
              <a:xfrm>
                <a:off x="0" y="222811"/>
                <a:ext cx="679970" cy="99163"/>
              </a:xfrm>
              <a:prstGeom prst="roundRect">
                <a:avLst>
                  <a:gd name="adj" fmla="val 20000"/>
                </a:avLst>
              </a:prstGeom>
              <a:solidFill>
                <a:srgbClr val="006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09"/>
              <p:cNvSpPr/>
              <p:nvPr/>
            </p:nvSpPr>
            <p:spPr>
              <a:xfrm>
                <a:off x="911" y="110199"/>
                <a:ext cx="448877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0"/>
              <p:cNvSpPr/>
              <p:nvPr/>
            </p:nvSpPr>
            <p:spPr>
              <a:xfrm>
                <a:off x="5639" y="0"/>
                <a:ext cx="218157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/>
              <p:cNvSpPr/>
              <p:nvPr/>
            </p:nvSpPr>
            <p:spPr>
              <a:xfrm>
                <a:off x="234750" y="0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2"/>
              <p:cNvSpPr/>
              <p:nvPr/>
            </p:nvSpPr>
            <p:spPr>
              <a:xfrm>
                <a:off x="463862" y="1431"/>
                <a:ext cx="218158" cy="99164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3"/>
              <p:cNvSpPr/>
              <p:nvPr/>
            </p:nvSpPr>
            <p:spPr>
              <a:xfrm>
                <a:off x="463862" y="110199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9" name="Shape 316"/>
          <p:cNvSpPr/>
          <p:nvPr/>
        </p:nvSpPr>
        <p:spPr>
          <a:xfrm>
            <a:off x="4963722" y="995922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0" name="Shape 317"/>
          <p:cNvSpPr/>
          <p:nvPr/>
        </p:nvSpPr>
        <p:spPr>
          <a:xfrm>
            <a:off x="5008582" y="2264131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1" name="Shape 318"/>
          <p:cNvSpPr/>
          <p:nvPr/>
        </p:nvSpPr>
        <p:spPr>
          <a:xfrm>
            <a:off x="7523483" y="3127960"/>
            <a:ext cx="365398" cy="36539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2" name="Shape 319"/>
          <p:cNvSpPr/>
          <p:nvPr/>
        </p:nvSpPr>
        <p:spPr>
          <a:xfrm flipV="1">
            <a:off x="7523483" y="3905674"/>
            <a:ext cx="365398" cy="365398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3" name="Shape 320"/>
          <p:cNvSpPr/>
          <p:nvPr/>
        </p:nvSpPr>
        <p:spPr>
          <a:xfrm>
            <a:off x="1698673" y="1424579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4" name="Shape 321"/>
          <p:cNvSpPr/>
          <p:nvPr/>
        </p:nvSpPr>
        <p:spPr>
          <a:xfrm>
            <a:off x="1701369" y="2297932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5" name="Shape 322"/>
          <p:cNvSpPr/>
          <p:nvPr/>
        </p:nvSpPr>
        <p:spPr>
          <a:xfrm>
            <a:off x="1678716" y="3212448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6" name="Shape 323"/>
          <p:cNvSpPr/>
          <p:nvPr/>
        </p:nvSpPr>
        <p:spPr>
          <a:xfrm>
            <a:off x="1678716" y="4055069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7" name="Shape 324"/>
          <p:cNvSpPr/>
          <p:nvPr/>
        </p:nvSpPr>
        <p:spPr>
          <a:xfrm>
            <a:off x="3215906" y="1056882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8" name="Shape 325"/>
          <p:cNvSpPr/>
          <p:nvPr/>
        </p:nvSpPr>
        <p:spPr>
          <a:xfrm>
            <a:off x="3223980" y="2358892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9" name="Shape 326"/>
          <p:cNvSpPr/>
          <p:nvPr/>
        </p:nvSpPr>
        <p:spPr>
          <a:xfrm>
            <a:off x="3189749" y="3836649"/>
            <a:ext cx="54847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80" name="Shape 327"/>
          <p:cNvSpPr/>
          <p:nvPr/>
        </p:nvSpPr>
        <p:spPr>
          <a:xfrm>
            <a:off x="5336867" y="3573528"/>
            <a:ext cx="54847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81" name="Shape 328"/>
          <p:cNvSpPr/>
          <p:nvPr/>
        </p:nvSpPr>
        <p:spPr>
          <a:xfrm>
            <a:off x="6305806" y="814312"/>
            <a:ext cx="82064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Relational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sp>
        <p:nvSpPr>
          <p:cNvPr id="82" name="Shape 329"/>
          <p:cNvSpPr/>
          <p:nvPr/>
        </p:nvSpPr>
        <p:spPr>
          <a:xfrm>
            <a:off x="6314900" y="1914045"/>
            <a:ext cx="84650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Key/Value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Store</a:t>
            </a:r>
          </a:p>
        </p:txBody>
      </p:sp>
      <p:sp>
        <p:nvSpPr>
          <p:cNvPr id="83" name="Shape 330"/>
          <p:cNvSpPr/>
          <p:nvPr/>
        </p:nvSpPr>
        <p:spPr>
          <a:xfrm>
            <a:off x="7891551" y="4001934"/>
            <a:ext cx="49693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Graph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91499" y="104381"/>
            <a:ext cx="7239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72104" y="2104287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1554" y="2535804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0805" y="96453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78449" y="806895"/>
            <a:ext cx="415646" cy="51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6794" y="2783948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1233" y="300197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5824" y="278519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316600" y="3636955"/>
            <a:ext cx="381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2687609" y="2510283"/>
            <a:ext cx="228601" cy="20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asted-image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939135" y="3475948"/>
            <a:ext cx="407887" cy="5098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1198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familiar </a:t>
            </a:r>
            <a:r>
              <a:rPr lang="en-US" dirty="0" err="1"/>
              <a:t>Microservice</a:t>
            </a:r>
            <a:r>
              <a:rPr lang="en-US" dirty="0"/>
              <a:t> example</a:t>
            </a:r>
            <a:endParaRPr lang="en-US" u="sng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2" y="869316"/>
            <a:ext cx="5253789" cy="36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00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are hard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00" y="958363"/>
            <a:ext cx="2934311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78" y="3952631"/>
            <a:ext cx="1133232" cy="56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66" y="4061067"/>
            <a:ext cx="1504463" cy="376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863" y="947615"/>
            <a:ext cx="2921977" cy="28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distributed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Configuration Management</a:t>
            </a:r>
          </a:p>
          <a:p>
            <a:r>
              <a:rPr lang="en-US" sz="2800" dirty="0"/>
              <a:t>Service Registration &amp; Discovery</a:t>
            </a:r>
          </a:p>
          <a:p>
            <a:r>
              <a:rPr lang="en-US" sz="2800" dirty="0"/>
              <a:t>Routing &amp; Load Balancing</a:t>
            </a:r>
          </a:p>
          <a:p>
            <a:r>
              <a:rPr lang="en-US" sz="2800" dirty="0"/>
              <a:t>Fault Tolerance (Circuit Breakers) </a:t>
            </a:r>
          </a:p>
          <a:p>
            <a:r>
              <a:rPr lang="en-US" sz="2800" dirty="0"/>
              <a:t>Monitoring</a:t>
            </a:r>
          </a:p>
          <a:p>
            <a:r>
              <a:rPr lang="en-US" sz="2800" dirty="0"/>
              <a:t>Concurrent API Aggregation &amp; Transformation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814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HOW?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6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takes a Cloud Native Application Framework</a:t>
            </a:r>
            <a:endParaRPr lang="en-US" u="sng" dirty="0"/>
          </a:p>
        </p:txBody>
      </p:sp>
      <p:sp>
        <p:nvSpPr>
          <p:cNvPr id="8" name="Shape 790"/>
          <p:cNvSpPr/>
          <p:nvPr/>
        </p:nvSpPr>
        <p:spPr>
          <a:xfrm>
            <a:off x="485004" y="1045774"/>
            <a:ext cx="2416298" cy="286886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3600" b="0" i="0" u="none" strike="noStrike" cap="none" baseline="0" dirty="0" smtClean="0">
              <a:solidFill>
                <a:schemeClr val="tx1"/>
              </a:solidFill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tx1"/>
                </a:solidFill>
                <a:sym typeface="Arial"/>
                <a:rtl val="0"/>
              </a:rPr>
              <a:t>Spring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#</a:t>
            </a:r>
            <a:r>
              <a:rPr lang="en-US" sz="1800" dirty="0">
                <a:solidFill>
                  <a:schemeClr val="tx1"/>
                </a:solidFill>
              </a:rPr>
              <a:t>1 Enterprise Java App </a:t>
            </a:r>
            <a:r>
              <a:rPr lang="en-US" sz="1800" dirty="0" smtClean="0">
                <a:solidFill>
                  <a:schemeClr val="tx1"/>
                </a:solidFill>
              </a:rPr>
              <a:t>Framework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Netflix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Open Source</a:t>
            </a:r>
            <a:endParaRPr lang="en-US" sz="1800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44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Shape 790"/>
          <p:cNvSpPr/>
          <p:nvPr/>
        </p:nvSpPr>
        <p:spPr>
          <a:xfrm>
            <a:off x="3059192" y="1045774"/>
            <a:ext cx="2470532" cy="288353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3600" b="0" i="0" u="none" strike="noStrike" cap="none" baseline="0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tx1"/>
                </a:solidFill>
                <a:sym typeface="Arial"/>
                <a:rtl val="0"/>
              </a:rPr>
              <a:t>Spring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0" i="0" u="none" strike="noStrike" cap="none" dirty="0" smtClean="0">
                <a:solidFill>
                  <a:schemeClr val="tx1"/>
                </a:solidFill>
                <a:sym typeface="Arial"/>
                <a:rtl val="0"/>
              </a:rPr>
              <a:t>Boot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1000" b="1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Quick Start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Little to no </a:t>
            </a:r>
            <a:r>
              <a:rPr lang="en-US" sz="1800" dirty="0" err="1" smtClean="0">
                <a:solidFill>
                  <a:schemeClr val="tx1"/>
                </a:solidFill>
              </a:rPr>
              <a:t>config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Opinionated View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44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" name="Shape 790"/>
          <p:cNvSpPr/>
          <p:nvPr/>
        </p:nvSpPr>
        <p:spPr>
          <a:xfrm>
            <a:off x="5732432" y="1045773"/>
            <a:ext cx="2452355" cy="2883535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smtClean="0">
                <a:solidFill>
                  <a:schemeClr val="tx1"/>
                </a:solidFill>
                <a:sym typeface="Arial"/>
                <a:rtl val="0"/>
              </a:rPr>
              <a:t>Spring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z="2400" b="0" i="0" u="none" strike="noStrike" cap="none" dirty="0" smtClean="0">
                <a:solidFill>
                  <a:schemeClr val="tx1"/>
                </a:solidFill>
                <a:sym typeface="Arial"/>
                <a:rtl val="0"/>
              </a:rPr>
              <a:t>Cloud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Distributed Config</a:t>
            </a: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Service </a:t>
            </a: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Registration and Discovery</a:t>
            </a:r>
          </a:p>
          <a:p>
            <a:pPr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ea typeface="Avenir Next"/>
                <a:cs typeface="Avenir Next"/>
                <a:sym typeface="Avenir Next"/>
              </a:rPr>
              <a:t>Fault </a:t>
            </a: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ea typeface="Avenir Next"/>
                <a:cs typeface="Avenir Next"/>
                <a:sym typeface="Avenir Next"/>
              </a:rPr>
              <a:t>Tolerance</a:t>
            </a: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Routing/Load Balancing</a:t>
            </a: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Service </a:t>
            </a: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Integration</a:t>
            </a: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484" y="4066989"/>
            <a:ext cx="8469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Pivotal is the main custodian of Spring and we hire the main committers for Spring Boot and Spring Cloud. We can bring these resources to bear to help significantly accelerate a customer’s journey to becoming a Cloud Native enterprise 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07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Spring Cloud</a:t>
            </a:r>
            <a:br>
              <a:rPr lang="en-US" dirty="0"/>
            </a:br>
            <a:r>
              <a:rPr lang="en-US" dirty="0"/>
              <a:t>Application coordination patterns</a:t>
            </a:r>
            <a:endParaRPr lang="en-US" dirty="0"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92475" y="1042736"/>
            <a:ext cx="5618700" cy="362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dirty="0" smtClean="0"/>
              <a:t>Runtimes </a:t>
            </a:r>
            <a:r>
              <a:rPr lang="en-US" dirty="0"/>
              <a:t>and their client libraries for: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Configuration Management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Service Discovery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Routing &amp; Load Balancing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Circuit Breakers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Reverse Proxies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….and much more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Security (encrypt, SSO, roles)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Connectors for CF, </a:t>
            </a:r>
            <a:r>
              <a:rPr lang="en-US" dirty="0" err="1"/>
              <a:t>Heroku</a:t>
            </a:r>
            <a:r>
              <a:rPr lang="en-US" dirty="0"/>
              <a:t>, AWS</a:t>
            </a: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-1548" r="38171" b="8461"/>
          <a:stretch/>
        </p:blipFill>
        <p:spPr>
          <a:xfrm>
            <a:off x="5429382" y="445024"/>
            <a:ext cx="2933289" cy="20149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1013"/>
          <a:stretch/>
        </p:blipFill>
        <p:spPr>
          <a:xfrm>
            <a:off x="6086864" y="1523297"/>
            <a:ext cx="2922467" cy="2090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40611"/>
          <a:stretch/>
        </p:blipFill>
        <p:spPr>
          <a:xfrm>
            <a:off x="5031492" y="2654117"/>
            <a:ext cx="2933531" cy="20876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Companies want to be fast like Netflix</a:t>
            </a:r>
            <a:endParaRPr lang="en-US" dirty="0"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92475" y="1042736"/>
            <a:ext cx="5618700" cy="362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dirty="0"/>
              <a:t>Netflix needed to be faster to win / disrupt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Pioneer &amp; vocal proponent of </a:t>
            </a:r>
            <a:r>
              <a:rPr lang="en-US" dirty="0" err="1"/>
              <a:t>microservices</a:t>
            </a:r>
            <a:r>
              <a:rPr lang="en-US" dirty="0"/>
              <a:t> - the key to their speed and success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Netflix OSS supplies parts, but it’s not a solution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Difficult for enterprises to build it themselves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Pivotal offers the closest thing to “Netflix in a box” today</a:t>
            </a:r>
          </a:p>
          <a:p>
            <a:pPr lvl="0">
              <a:spcBef>
                <a:spcPts val="1000"/>
              </a:spcBef>
            </a:pPr>
            <a:endParaRPr lang="en-US" dirty="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718737" y="3473734"/>
            <a:ext cx="5165033" cy="677108"/>
          </a:xfrm>
          <a:prstGeom prst="rect">
            <a:avLst/>
          </a:prstGeom>
          <a:noFill/>
          <a:ln>
            <a:solidFill>
              <a:srgbClr val="00786E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“Velocity on the JVM is </a:t>
            </a:r>
            <a:r>
              <a:rPr lang="en-US" dirty="0">
                <a:solidFill>
                  <a:schemeClr val="tx1"/>
                </a:solidFill>
              </a:rPr>
              <a:t>the Killer </a:t>
            </a:r>
            <a:r>
              <a:rPr lang="en-US" dirty="0" smtClean="0">
                <a:solidFill>
                  <a:schemeClr val="tx1"/>
                </a:solidFill>
              </a:rPr>
              <a:t>App”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- Andy Glover (Netflix </a:t>
            </a:r>
            <a:r>
              <a:rPr lang="en-US" sz="1400" dirty="0" err="1" smtClean="0">
                <a:solidFill>
                  <a:schemeClr val="tx1"/>
                </a:solidFill>
              </a:rPr>
              <a:t>Eng</a:t>
            </a:r>
            <a:r>
              <a:rPr lang="en-US" sz="1400" dirty="0" smtClean="0">
                <a:solidFill>
                  <a:schemeClr val="tx1"/>
                </a:solidFill>
              </a:rPr>
              <a:t>) @ SpringOne2GX 2014 Keynote</a:t>
            </a:r>
          </a:p>
          <a:p>
            <a:r>
              <a:rPr lang="en-US" sz="1000" dirty="0">
                <a:solidFill>
                  <a:schemeClr val="tx1"/>
                </a:solidFill>
              </a:rPr>
              <a:t>https://youtu.be/xU267-YHN5c?t=1938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253" y="2949822"/>
            <a:ext cx="5950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2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24" y="1316708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390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t="2490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0" y="200"/>
            <a:ext cx="9144000" cy="5143500"/>
          </a:xfrm>
          <a:prstGeom prst="rect">
            <a:avLst/>
          </a:prstGeom>
          <a:solidFill>
            <a:srgbClr val="00253E">
              <a:alpha val="7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098884" y="1575450"/>
            <a:ext cx="7162800" cy="19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30000"/>
              </a:lnSpc>
              <a:buClr>
                <a:schemeClr val="folHlink"/>
              </a:buClr>
            </a:pPr>
            <a:r>
              <a:rPr lang="en-US" sz="2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 </a:t>
            </a:r>
            <a:r>
              <a:rPr lang="en-US" sz="2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end-to-end platform that makes implementing distributed application best practices, a turn-key and first </a:t>
            </a:r>
            <a:r>
              <a:rPr lang="en-US" sz="2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</a:t>
            </a:r>
            <a:endParaRPr lang="en-US" sz="28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78" name="Shape 27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Shape 286"/>
          <p:cNvGrpSpPr/>
          <p:nvPr/>
        </p:nvGrpSpPr>
        <p:grpSpPr>
          <a:xfrm>
            <a:off x="3670095" y="1427253"/>
            <a:ext cx="1803817" cy="2206840"/>
            <a:chOff x="1007275" y="1371817"/>
            <a:chExt cx="4345500" cy="2303350"/>
          </a:xfrm>
        </p:grpSpPr>
        <p:cxnSp>
          <p:nvCxnSpPr>
            <p:cNvPr id="287" name="Shape 287"/>
            <p:cNvCxnSpPr/>
            <p:nvPr/>
          </p:nvCxnSpPr>
          <p:spPr>
            <a:xfrm>
              <a:off x="1007275" y="137181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1007275" y="367516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FFFFFF"/>
                </a:solidFill>
                <a:latin typeface="Proxima Nova" panose="020B0604020202020204" charset="0"/>
              </a:rPr>
              <a:t>It takes a Cloud Native Platform</a:t>
            </a:r>
          </a:p>
        </p:txBody>
      </p:sp>
    </p:spTree>
    <p:extLst>
      <p:ext uri="{BB962C8B-B14F-4D97-AF65-F5344CB8AC3E}">
        <p14:creationId xmlns:p14="http://schemas.microsoft.com/office/powerpoint/2010/main" val="333567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Essential elements of a Cloud-Native Platform</a:t>
            </a:r>
            <a:endParaRPr lang="en-US" dirty="0"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92475" y="1042736"/>
            <a:ext cx="5618700" cy="362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dirty="0"/>
              <a:t>Rapid Provisioning of infrastructure components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Rapid Application Deployment &amp; Management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Scales Horizontally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Basic Monitoring, Logs &amp; Metrics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No-downtime platform upgrades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Dynamic load balancing and routing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Manage supporting services (data, messaging)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Failure detection and health remediation</a:t>
            </a:r>
          </a:p>
          <a:p>
            <a:pPr lvl="0">
              <a:spcBef>
                <a:spcPts val="1000"/>
              </a:spcBef>
            </a:pPr>
            <a:endParaRPr lang="en-US" dirty="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45" y="791638"/>
            <a:ext cx="2249964" cy="36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1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WHY?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Pivotal Cloud Foundry</a:t>
            </a:r>
          </a:p>
        </p:txBody>
      </p:sp>
      <p:sp>
        <p:nvSpPr>
          <p:cNvPr id="3" name="Rectangle 2"/>
          <p:cNvSpPr/>
          <p:nvPr/>
        </p:nvSpPr>
        <p:spPr>
          <a:xfrm>
            <a:off x="72453" y="601322"/>
            <a:ext cx="8783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" dirty="0">
                <a:solidFill>
                  <a:schemeClr val="tx1"/>
                </a:solidFill>
                <a:uFill>
                  <a:solidFill>
                    <a:srgbClr val="008881"/>
                  </a:solidFill>
                </a:uFill>
                <a:sym typeface="Roboto"/>
              </a:rPr>
              <a:t>A complete framework for delivering software rapidly, consistently and reliably at scale.</a:t>
            </a:r>
            <a:endParaRPr lang="en" dirty="0">
              <a:solidFill>
                <a:schemeClr val="tx1"/>
              </a:solidFill>
              <a:uFill>
                <a:solidFill>
                  <a:srgbClr val="008881"/>
                </a:solidFill>
              </a:uFill>
              <a:sym typeface="Roboto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5808" y="1124033"/>
            <a:ext cx="8100400" cy="3478126"/>
            <a:chOff x="495808" y="1124033"/>
            <a:chExt cx="8100400" cy="3478126"/>
          </a:xfrm>
        </p:grpSpPr>
        <p:sp>
          <p:nvSpPr>
            <p:cNvPr id="12" name="Shape 455"/>
            <p:cNvSpPr/>
            <p:nvPr/>
          </p:nvSpPr>
          <p:spPr>
            <a:xfrm>
              <a:off x="553012" y="1124033"/>
              <a:ext cx="8032500" cy="1056899"/>
            </a:xfrm>
            <a:prstGeom prst="rect">
              <a:avLst/>
            </a:prstGeom>
            <a:solidFill>
              <a:srgbClr val="0F243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456"/>
            <p:cNvSpPr/>
            <p:nvPr/>
          </p:nvSpPr>
          <p:spPr>
            <a:xfrm>
              <a:off x="563708" y="2343858"/>
              <a:ext cx="8032500" cy="1056899"/>
            </a:xfrm>
            <a:prstGeom prst="rect">
              <a:avLst/>
            </a:prstGeom>
            <a:solidFill>
              <a:srgbClr val="0F243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457"/>
            <p:cNvSpPr/>
            <p:nvPr/>
          </p:nvSpPr>
          <p:spPr>
            <a:xfrm>
              <a:off x="563708" y="3545260"/>
              <a:ext cx="8032500" cy="1056899"/>
            </a:xfrm>
            <a:prstGeom prst="rect">
              <a:avLst/>
            </a:prstGeom>
            <a:solidFill>
              <a:srgbClr val="0F243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" name="Shape 460"/>
            <p:cNvPicPr preferRelativeResize="0"/>
            <p:nvPr/>
          </p:nvPicPr>
          <p:blipFill rotWithShape="1">
            <a:blip r:embed="rId2">
              <a:alphaModFix/>
            </a:blip>
            <a:srcRect t="15690" r="68720"/>
            <a:stretch/>
          </p:blipFill>
          <p:spPr>
            <a:xfrm>
              <a:off x="1807057" y="2354808"/>
              <a:ext cx="2860200" cy="16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461"/>
            <p:cNvSpPr/>
            <p:nvPr/>
          </p:nvSpPr>
          <p:spPr>
            <a:xfrm>
              <a:off x="660350" y="1298500"/>
              <a:ext cx="1740899" cy="70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7" name="Shape 462"/>
            <p:cNvSpPr/>
            <p:nvPr/>
          </p:nvSpPr>
          <p:spPr>
            <a:xfrm>
              <a:off x="495808" y="3719726"/>
              <a:ext cx="2069999" cy="70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Infrastructure Automation</a:t>
              </a:r>
            </a:p>
          </p:txBody>
        </p:sp>
        <p:sp>
          <p:nvSpPr>
            <p:cNvPr id="18" name="Shape 463"/>
            <p:cNvSpPr/>
            <p:nvPr/>
          </p:nvSpPr>
          <p:spPr>
            <a:xfrm>
              <a:off x="727189" y="2518325"/>
              <a:ext cx="160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9" name="Shape 464"/>
            <p:cNvSpPr/>
            <p:nvPr/>
          </p:nvSpPr>
          <p:spPr>
            <a:xfrm>
              <a:off x="5014007" y="1175390"/>
              <a:ext cx="35294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Language frameworks designed for microservice architectures with components for service discovery, metrics, circuit breakers and more.</a:t>
              </a:r>
            </a:p>
          </p:txBody>
        </p:sp>
        <p:sp>
          <p:nvSpPr>
            <p:cNvPr id="20" name="Shape 465"/>
            <p:cNvSpPr/>
            <p:nvPr/>
          </p:nvSpPr>
          <p:spPr>
            <a:xfrm>
              <a:off x="5014007" y="2395215"/>
              <a:ext cx="35294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container runtime with production-ready backing services, automated build pipeline, routing, health management and logging.</a:t>
              </a:r>
            </a:p>
          </p:txBody>
        </p:sp>
        <p:sp>
          <p:nvSpPr>
            <p:cNvPr id="21" name="Shape 466"/>
            <p:cNvSpPr/>
            <p:nvPr/>
          </p:nvSpPr>
          <p:spPr>
            <a:xfrm>
              <a:off x="5015053" y="3596616"/>
              <a:ext cx="35183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API-based infrastructure provisioning that delivers bit-for-bit, consistent, self-healing deployments across private and public cloud.</a:t>
              </a:r>
            </a:p>
          </p:txBody>
        </p:sp>
        <p:pic>
          <p:nvPicPr>
            <p:cNvPr id="22" name="Shape 469"/>
            <p:cNvPicPr preferRelativeResize="0"/>
            <p:nvPr/>
          </p:nvPicPr>
          <p:blipFill rotWithShape="1">
            <a:blip r:embed="rId3">
              <a:alphaModFix/>
            </a:blip>
            <a:srcRect l="32635" t="6509" r="2340" b="23196"/>
            <a:stretch/>
          </p:blipFill>
          <p:spPr>
            <a:xfrm>
              <a:off x="2829433" y="1501571"/>
              <a:ext cx="858900" cy="30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470"/>
            <p:cNvPicPr preferRelativeResize="0"/>
            <p:nvPr/>
          </p:nvPicPr>
          <p:blipFill rotWithShape="1">
            <a:blip r:embed="rId3">
              <a:alphaModFix/>
            </a:blip>
            <a:srcRect r="72310" b="15888"/>
            <a:stretch/>
          </p:blipFill>
          <p:spPr>
            <a:xfrm>
              <a:off x="2434790" y="1471916"/>
              <a:ext cx="365699" cy="36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471"/>
            <p:cNvPicPr preferRelativeResize="0"/>
            <p:nvPr/>
          </p:nvPicPr>
          <p:blipFill rotWithShape="1">
            <a:blip r:embed="rId4">
              <a:alphaModFix/>
            </a:blip>
            <a:srcRect t="21144" r="55714" b="28962"/>
            <a:stretch/>
          </p:blipFill>
          <p:spPr>
            <a:xfrm>
              <a:off x="3941150" y="1320616"/>
              <a:ext cx="796500" cy="30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472"/>
            <p:cNvPicPr preferRelativeResize="0"/>
            <p:nvPr/>
          </p:nvPicPr>
          <p:blipFill rotWithShape="1">
            <a:blip r:embed="rId4">
              <a:alphaModFix/>
            </a:blip>
            <a:srcRect l="50285" t="21127" b="20941"/>
            <a:stretch/>
          </p:blipFill>
          <p:spPr>
            <a:xfrm>
              <a:off x="3860126" y="1582106"/>
              <a:ext cx="894000" cy="349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473"/>
            <p:cNvSpPr/>
            <p:nvPr/>
          </p:nvSpPr>
          <p:spPr>
            <a:xfrm>
              <a:off x="3244125" y="2796550"/>
              <a:ext cx="1668300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Cloud Foundry</a:t>
              </a:r>
            </a:p>
          </p:txBody>
        </p:sp>
        <p:sp>
          <p:nvSpPr>
            <p:cNvPr id="27" name="Shape 474"/>
            <p:cNvSpPr/>
            <p:nvPr/>
          </p:nvSpPr>
          <p:spPr>
            <a:xfrm>
              <a:off x="3241250" y="2617671"/>
              <a:ext cx="1052699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Pivotal</a:t>
              </a:r>
            </a:p>
          </p:txBody>
        </p:sp>
        <p:sp>
          <p:nvSpPr>
            <p:cNvPr id="28" name="Shape 475"/>
            <p:cNvSpPr/>
            <p:nvPr/>
          </p:nvSpPr>
          <p:spPr>
            <a:xfrm>
              <a:off x="3287917" y="3973082"/>
              <a:ext cx="1668300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Cloud Foundry</a:t>
              </a:r>
            </a:p>
          </p:txBody>
        </p:sp>
        <p:sp>
          <p:nvSpPr>
            <p:cNvPr id="29" name="Shape 476"/>
            <p:cNvSpPr/>
            <p:nvPr/>
          </p:nvSpPr>
          <p:spPr>
            <a:xfrm>
              <a:off x="3285042" y="3794203"/>
              <a:ext cx="1052699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Pivotal</a:t>
              </a:r>
            </a:p>
          </p:txBody>
        </p:sp>
        <p:pic>
          <p:nvPicPr>
            <p:cNvPr id="30" name="Shape 477"/>
            <p:cNvPicPr preferRelativeResize="0"/>
            <p:nvPr/>
          </p:nvPicPr>
          <p:blipFill rotWithShape="1">
            <a:blip r:embed="rId5">
              <a:alphaModFix/>
            </a:blip>
            <a:srcRect l="28807" t="6844" r="31199" b="35348"/>
            <a:stretch/>
          </p:blipFill>
          <p:spPr>
            <a:xfrm>
              <a:off x="2585621" y="3808830"/>
              <a:ext cx="720599" cy="48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Shape 478"/>
            <p:cNvPicPr preferRelativeResize="0"/>
            <p:nvPr/>
          </p:nvPicPr>
          <p:blipFill rotWithShape="1">
            <a:blip r:embed="rId5">
              <a:alphaModFix/>
            </a:blip>
            <a:srcRect l="28807" t="6844" r="31199" b="35348"/>
            <a:stretch/>
          </p:blipFill>
          <p:spPr>
            <a:xfrm>
              <a:off x="2497173" y="2607427"/>
              <a:ext cx="780300" cy="529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81275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434"/>
          <p:cNvPicPr preferRelativeResize="0"/>
          <p:nvPr/>
        </p:nvPicPr>
        <p:blipFill rotWithShape="1">
          <a:blip r:embed="rId2">
            <a:alphaModFix/>
          </a:blip>
          <a:srcRect t="5790" b="5799"/>
          <a:stretch/>
        </p:blipFill>
        <p:spPr>
          <a:xfrm>
            <a:off x="-13166" y="-130746"/>
            <a:ext cx="9170399" cy="54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435"/>
          <p:cNvSpPr/>
          <p:nvPr/>
        </p:nvSpPr>
        <p:spPr>
          <a:xfrm>
            <a:off x="-4468" y="-130746"/>
            <a:ext cx="9144000" cy="5405099"/>
          </a:xfrm>
          <a:prstGeom prst="rect">
            <a:avLst/>
          </a:prstGeom>
          <a:solidFill>
            <a:srgbClr val="182730">
              <a:alpha val="768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35" y="461141"/>
            <a:ext cx="1368600" cy="3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4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438"/>
          <p:cNvSpPr txBox="1"/>
          <p:nvPr/>
        </p:nvSpPr>
        <p:spPr>
          <a:xfrm>
            <a:off x="618975" y="1499150"/>
            <a:ext cx="8295599" cy="377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Here is my source code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Run it on the cloud for me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32004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 do not care how</a:t>
            </a:r>
          </a:p>
        </p:txBody>
      </p:sp>
      <p:sp>
        <p:nvSpPr>
          <p:cNvPr id="37" name="Shape 439"/>
          <p:cNvSpPr txBox="1"/>
          <p:nvPr/>
        </p:nvSpPr>
        <p:spPr>
          <a:xfrm>
            <a:off x="618975" y="1137249"/>
            <a:ext cx="7897200" cy="90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200" b="1" dirty="0">
                <a:solidFill>
                  <a:srgbClr val="00AE9E"/>
                </a:solidFill>
              </a:rPr>
              <a:t>Cloud Foundry Haiku</a:t>
            </a:r>
          </a:p>
        </p:txBody>
      </p:sp>
    </p:spTree>
    <p:extLst>
      <p:ext uri="{BB962C8B-B14F-4D97-AF65-F5344CB8AC3E}">
        <p14:creationId xmlns:p14="http://schemas.microsoft.com/office/powerpoint/2010/main" val="85347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445"/>
          <p:cNvPicPr preferRelativeResize="0"/>
          <p:nvPr/>
        </p:nvPicPr>
        <p:blipFill rotWithShape="1">
          <a:blip r:embed="rId2">
            <a:alphaModFix/>
          </a:blip>
          <a:srcRect t="5790" b="5799"/>
          <a:stretch/>
        </p:blipFill>
        <p:spPr>
          <a:xfrm>
            <a:off x="-13166" y="-130746"/>
            <a:ext cx="9170399" cy="54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46"/>
          <p:cNvSpPr/>
          <p:nvPr/>
        </p:nvSpPr>
        <p:spPr>
          <a:xfrm>
            <a:off x="-4468" y="-130746"/>
            <a:ext cx="9144000" cy="5405099"/>
          </a:xfrm>
          <a:prstGeom prst="rect">
            <a:avLst/>
          </a:prstGeom>
          <a:solidFill>
            <a:srgbClr val="182730">
              <a:alpha val="768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Shape 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35" y="461141"/>
            <a:ext cx="1368600" cy="3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449"/>
          <p:cNvSpPr txBox="1"/>
          <p:nvPr/>
        </p:nvSpPr>
        <p:spPr>
          <a:xfrm>
            <a:off x="618975" y="1499150"/>
            <a:ext cx="8295599" cy="377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Here are my servers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Go make them a cloud foundry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32004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 do not care how</a:t>
            </a:r>
          </a:p>
        </p:txBody>
      </p:sp>
      <p:sp>
        <p:nvSpPr>
          <p:cNvPr id="13" name="Shape 450"/>
          <p:cNvSpPr txBox="1"/>
          <p:nvPr/>
        </p:nvSpPr>
        <p:spPr>
          <a:xfrm>
            <a:off x="618975" y="1137249"/>
            <a:ext cx="7897200" cy="90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200" b="1">
                <a:solidFill>
                  <a:srgbClr val="00AE9E"/>
                </a:solidFill>
              </a:rPr>
              <a:t>Bosh Haiku</a:t>
            </a:r>
          </a:p>
        </p:txBody>
      </p:sp>
    </p:spTree>
    <p:extLst>
      <p:ext uri="{BB962C8B-B14F-4D97-AF65-F5344CB8AC3E}">
        <p14:creationId xmlns:p14="http://schemas.microsoft.com/office/powerpoint/2010/main" val="98289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Shape 1693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Shape 1694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95" name="Shape 169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6" name="Shape 1696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1697" name="Shape 169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5" name="Shape 170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 is changing industries</a:t>
            </a:r>
            <a:endParaRPr dirty="0"/>
          </a:p>
        </p:txBody>
      </p:sp>
      <p:pic>
        <p:nvPicPr>
          <p:cNvPr id="5" name="Picture 16" descr="Netfli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828" y="1341686"/>
            <a:ext cx="1969127" cy="59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8" y="2923005"/>
            <a:ext cx="1115618" cy="11156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978" y="2885431"/>
            <a:ext cx="1130658" cy="1226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094" y="1063862"/>
            <a:ext cx="1643147" cy="1230756"/>
          </a:xfrm>
          <a:prstGeom prst="rect">
            <a:avLst/>
          </a:prstGeom>
        </p:spPr>
      </p:pic>
      <p:pic>
        <p:nvPicPr>
          <p:cNvPr id="1026" name="Picture 2" descr="Image result for uber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2522850"/>
            <a:ext cx="1774825" cy="18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0507" y="984746"/>
            <a:ext cx="1157599" cy="1309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9144000" cy="4324866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/>
            </a:outerShdw>
          </a:effectLst>
        </p:spPr>
      </p:pic>
      <p:sp>
        <p:nvSpPr>
          <p:cNvPr id="12" name="Shape 297"/>
          <p:cNvSpPr/>
          <p:nvPr/>
        </p:nvSpPr>
        <p:spPr>
          <a:xfrm>
            <a:off x="3033335" y="1564481"/>
            <a:ext cx="3077330" cy="548046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200">
                <a:solidFill>
                  <a:srgbClr val="DDDDD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 dirty="0">
                <a:solidFill>
                  <a:srgbClr val="DDDDDD"/>
                </a:solidFill>
                <a:uFill>
                  <a:solidFill>
                    <a:srgbClr val="4D4D4D"/>
                  </a:solidFill>
                </a:uFill>
              </a:rPr>
              <a:t>CLOUD NATIVE</a:t>
            </a:r>
          </a:p>
        </p:txBody>
      </p:sp>
      <p:grpSp>
        <p:nvGrpSpPr>
          <p:cNvPr id="13" name="Group 310"/>
          <p:cNvGrpSpPr/>
          <p:nvPr/>
        </p:nvGrpSpPr>
        <p:grpSpPr>
          <a:xfrm>
            <a:off x="42568" y="2104115"/>
            <a:ext cx="9094892" cy="2353463"/>
            <a:chOff x="0" y="-93861"/>
            <a:chExt cx="9094890" cy="2353462"/>
          </a:xfrm>
        </p:grpSpPr>
        <p:sp>
          <p:nvSpPr>
            <p:cNvPr id="14" name="Shape 298"/>
            <p:cNvSpPr/>
            <p:nvPr/>
          </p:nvSpPr>
          <p:spPr>
            <a:xfrm>
              <a:off x="6875002" y="1533160"/>
              <a:ext cx="74307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Cloud</a:t>
              </a:r>
            </a:p>
          </p:txBody>
        </p:sp>
        <p:sp>
          <p:nvSpPr>
            <p:cNvPr id="15" name="Shape 299"/>
            <p:cNvSpPr/>
            <p:nvPr/>
          </p:nvSpPr>
          <p:spPr>
            <a:xfrm>
              <a:off x="8130071" y="1538558"/>
              <a:ext cx="96482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DevOps</a:t>
              </a:r>
            </a:p>
          </p:txBody>
        </p:sp>
        <p:sp>
          <p:nvSpPr>
            <p:cNvPr id="16" name="Shape 300"/>
            <p:cNvSpPr/>
            <p:nvPr/>
          </p:nvSpPr>
          <p:spPr>
            <a:xfrm>
              <a:off x="0" y="1510220"/>
              <a:ext cx="66078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Agile</a:t>
              </a:r>
            </a:p>
          </p:txBody>
        </p:sp>
        <p:sp>
          <p:nvSpPr>
            <p:cNvPr id="17" name="Shape 301"/>
            <p:cNvSpPr/>
            <p:nvPr/>
          </p:nvSpPr>
          <p:spPr>
            <a:xfrm>
              <a:off x="1459616" y="1510220"/>
              <a:ext cx="603403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Lean</a:t>
              </a:r>
            </a:p>
          </p:txBody>
        </p:sp>
        <p:sp>
          <p:nvSpPr>
            <p:cNvPr id="18" name="Shape 302"/>
            <p:cNvSpPr/>
            <p:nvPr/>
          </p:nvSpPr>
          <p:spPr>
            <a:xfrm>
              <a:off x="2861853" y="1533161"/>
              <a:ext cx="1367385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Continuous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Delivery</a:t>
              </a:r>
            </a:p>
          </p:txBody>
        </p:sp>
        <p:sp>
          <p:nvSpPr>
            <p:cNvPr id="19" name="Shape 303"/>
            <p:cNvSpPr/>
            <p:nvPr/>
          </p:nvSpPr>
          <p:spPr>
            <a:xfrm>
              <a:off x="4719409" y="1533160"/>
              <a:ext cx="1535863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dirty="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Microservices</a:t>
              </a:r>
            </a:p>
          </p:txBody>
        </p:sp>
        <p:sp>
          <p:nvSpPr>
            <p:cNvPr id="20" name="Shape 311"/>
            <p:cNvSpPr/>
            <p:nvPr/>
          </p:nvSpPr>
          <p:spPr>
            <a:xfrm>
              <a:off x="660796" y="-93862"/>
              <a:ext cx="3868636" cy="1666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1" name="Shape 312"/>
            <p:cNvSpPr/>
            <p:nvPr/>
          </p:nvSpPr>
          <p:spPr>
            <a:xfrm>
              <a:off x="2062866" y="-93862"/>
              <a:ext cx="2466566" cy="1611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2" name="Shape 313"/>
            <p:cNvSpPr/>
            <p:nvPr/>
          </p:nvSpPr>
          <p:spPr>
            <a:xfrm>
              <a:off x="4529431" y="-93862"/>
              <a:ext cx="3628554" cy="163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3" name="Shape 314"/>
            <p:cNvSpPr/>
            <p:nvPr/>
          </p:nvSpPr>
          <p:spPr>
            <a:xfrm>
              <a:off x="3725105" y="-93862"/>
              <a:ext cx="804327" cy="162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4" name="Shape 315"/>
            <p:cNvSpPr/>
            <p:nvPr/>
          </p:nvSpPr>
          <p:spPr>
            <a:xfrm>
              <a:off x="4529431" y="-93862"/>
              <a:ext cx="850968" cy="162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5" name="Shape 316"/>
            <p:cNvSpPr/>
            <p:nvPr/>
          </p:nvSpPr>
          <p:spPr>
            <a:xfrm>
              <a:off x="4529431" y="-93862"/>
              <a:ext cx="2413769" cy="162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38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promise of Cloud 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Deploy new features daily to production</a:t>
            </a:r>
          </a:p>
          <a:p>
            <a:r>
              <a:rPr lang="en-US" sz="2400" dirty="0"/>
              <a:t>Automate middleware</a:t>
            </a:r>
          </a:p>
          <a:p>
            <a:r>
              <a:rPr lang="en-US" sz="2400" dirty="0"/>
              <a:t>Free/Cheap horizontal scaling</a:t>
            </a:r>
          </a:p>
          <a:p>
            <a:r>
              <a:rPr lang="en-US" sz="2400" dirty="0"/>
              <a:t>Contract between App &amp; Platform that creates Promises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943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WHAT?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Cloud Native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u="sng" dirty="0"/>
              <a:t>Continuously Delivered</a:t>
            </a:r>
          </a:p>
          <a:p>
            <a:r>
              <a:rPr lang="en-US" sz="2800" dirty="0"/>
              <a:t>Twelve Factor Apps (http://12factor.net/)</a:t>
            </a:r>
          </a:p>
          <a:p>
            <a:r>
              <a:rPr lang="en-US" sz="2800" dirty="0" err="1"/>
              <a:t>Microservices</a:t>
            </a:r>
            <a:endParaRPr lang="en-US" sz="2800" dirty="0"/>
          </a:p>
          <a:p>
            <a:r>
              <a:rPr lang="en-US" sz="2800" dirty="0"/>
              <a:t>Self-Service agile infrastructure</a:t>
            </a:r>
          </a:p>
          <a:p>
            <a:r>
              <a:rPr lang="en-US" sz="2800" dirty="0"/>
              <a:t>API-based collaboration</a:t>
            </a:r>
          </a:p>
          <a:p>
            <a:r>
              <a:rPr lang="en-US" sz="2800" dirty="0" smtClean="0"/>
              <a:t>Anti-fragility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612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Continuous Delivery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8743" y="1172604"/>
            <a:ext cx="8348468" cy="2472211"/>
            <a:chOff x="428743" y="1172604"/>
            <a:chExt cx="8348468" cy="2472211"/>
          </a:xfrm>
        </p:grpSpPr>
        <p:sp>
          <p:nvSpPr>
            <p:cNvPr id="6" name="Rectangle 5"/>
            <p:cNvSpPr/>
            <p:nvPr/>
          </p:nvSpPr>
          <p:spPr>
            <a:xfrm rot="16200000">
              <a:off x="1907610" y="1786593"/>
              <a:ext cx="9829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Business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108851" y="2511203"/>
              <a:ext cx="5064430" cy="3997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28743" y="1788325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19" y="2271641"/>
              <a:ext cx="1219200" cy="9144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10069" y="1876103"/>
              <a:ext cx="5439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Idea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2852291" y="1675305"/>
              <a:ext cx="13131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Development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097103" y="1788325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$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4329695" y="2087629"/>
              <a:ext cx="4539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QA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4923111" y="1770050"/>
              <a:ext cx="11324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Operations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6018143" y="1810651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Customer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43966" y="1898184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Value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2245188" y="2580021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3354992" y="2574867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4394622" y="2580021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5335424" y="2574867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>
              <a:off x="6379780" y="2567028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Left Brace 21"/>
            <p:cNvSpPr/>
            <p:nvPr/>
          </p:nvSpPr>
          <p:spPr>
            <a:xfrm rot="16200000">
              <a:off x="4360168" y="1009647"/>
              <a:ext cx="452206" cy="420257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660691" y="3337038"/>
              <a:ext cx="40318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Companies that disrupt, reduce time to value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69891"/>
      </p:ext>
    </p:extLst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828</Words>
  <Application>Microsoft Office PowerPoint</Application>
  <PresentationFormat>On-screen Show (16:9)</PresentationFormat>
  <Paragraphs>258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Avenir Next</vt:lpstr>
      <vt:lpstr>Arial</vt:lpstr>
      <vt:lpstr>Avenir Next Medium</vt:lpstr>
      <vt:lpstr>Proxima Nova</vt:lpstr>
      <vt:lpstr>Avenir Next Regular</vt:lpstr>
      <vt:lpstr>Avenir Next Demi Bold Italic</vt:lpstr>
      <vt:lpstr>Arial Bold</vt:lpstr>
      <vt:lpstr>Calibri</vt:lpstr>
      <vt:lpstr>Verdana</vt:lpstr>
      <vt:lpstr>Helvetica</vt:lpstr>
      <vt:lpstr>Roboto</vt:lpstr>
      <vt:lpstr>FontAwesome</vt:lpstr>
      <vt:lpstr>Gill Sans</vt:lpstr>
      <vt:lpstr>Pivotal Presentation Theme v1</vt:lpstr>
      <vt:lpstr>Cloud Native Architectures &amp; Security</vt:lpstr>
      <vt:lpstr>Agenda</vt:lpstr>
      <vt:lpstr>WHY?</vt:lpstr>
      <vt:lpstr>Software is changing industries</vt:lpstr>
      <vt:lpstr>PowerPoint Presentation</vt:lpstr>
      <vt:lpstr>The promise of Cloud Native</vt:lpstr>
      <vt:lpstr>WHAT?</vt:lpstr>
      <vt:lpstr>Characteristics of Cloud Native Architecture</vt:lpstr>
      <vt:lpstr>Enabling Continuous Delivery</vt:lpstr>
      <vt:lpstr>Enabling Agile Delivery</vt:lpstr>
      <vt:lpstr>WaterScrumFall</vt:lpstr>
      <vt:lpstr>PowerPoint Presentation</vt:lpstr>
      <vt:lpstr>Inverse Conway Maneuver</vt:lpstr>
      <vt:lpstr>Enabling Continuous Delivery</vt:lpstr>
      <vt:lpstr>Characteristics of Cloud Native Architectures</vt:lpstr>
      <vt:lpstr>Twelve-Factor Apps</vt:lpstr>
      <vt:lpstr>Characteristics of Cloud Native Architectures</vt:lpstr>
      <vt:lpstr>Microservice: Definition</vt:lpstr>
      <vt:lpstr>Microservices are NOT</vt:lpstr>
      <vt:lpstr>Microservices Architecture</vt:lpstr>
      <vt:lpstr>A familiar Microservice example</vt:lpstr>
      <vt:lpstr>Microservices are hard</vt:lpstr>
      <vt:lpstr>Challenges of distributed systems</vt:lpstr>
      <vt:lpstr>HOW?</vt:lpstr>
      <vt:lpstr>It takes a Cloud Native Application Framework</vt:lpstr>
      <vt:lpstr>Spring Cloud Application coordination patterns</vt:lpstr>
      <vt:lpstr>Companies want to be fast like Netflix</vt:lpstr>
      <vt:lpstr>PowerPoint Presentation</vt:lpstr>
      <vt:lpstr>Essential elements of a Cloud-Native Platform</vt:lpstr>
      <vt:lpstr>Pivotal Cloud Foundry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Presentation Kit COLLECTION</dc:title>
  <dc:creator>Dave Stockmann</dc:creator>
  <cp:lastModifiedBy>Dave Stockmann</cp:lastModifiedBy>
  <cp:revision>35</cp:revision>
  <dcterms:modified xsi:type="dcterms:W3CDTF">2018-03-22T03:15:13Z</dcterms:modified>
</cp:coreProperties>
</file>